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notesSlides/notesSlide39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3" r:id="rId1"/>
    <p:sldMasterId id="2147483655" r:id="rId2"/>
  </p:sldMasterIdLst>
  <p:notesMasterIdLst>
    <p:notesMasterId r:id="rId49"/>
  </p:notesMasterIdLst>
  <p:sldIdLst>
    <p:sldId id="256" r:id="rId3"/>
    <p:sldId id="317" r:id="rId4"/>
    <p:sldId id="376" r:id="rId5"/>
    <p:sldId id="378" r:id="rId6"/>
    <p:sldId id="379" r:id="rId7"/>
    <p:sldId id="380" r:id="rId8"/>
    <p:sldId id="381" r:id="rId9"/>
    <p:sldId id="387" r:id="rId10"/>
    <p:sldId id="382" r:id="rId11"/>
    <p:sldId id="388" r:id="rId12"/>
    <p:sldId id="389" r:id="rId13"/>
    <p:sldId id="383" r:id="rId14"/>
    <p:sldId id="385" r:id="rId15"/>
    <p:sldId id="392" r:id="rId16"/>
    <p:sldId id="393" r:id="rId17"/>
    <p:sldId id="395" r:id="rId18"/>
    <p:sldId id="397" r:id="rId19"/>
    <p:sldId id="398" r:id="rId20"/>
    <p:sldId id="571" r:id="rId21"/>
    <p:sldId id="572" r:id="rId22"/>
    <p:sldId id="574" r:id="rId23"/>
    <p:sldId id="587" r:id="rId24"/>
    <p:sldId id="588" r:id="rId25"/>
    <p:sldId id="589" r:id="rId26"/>
    <p:sldId id="323" r:id="rId27"/>
    <p:sldId id="329" r:id="rId28"/>
    <p:sldId id="330" r:id="rId29"/>
    <p:sldId id="333" r:id="rId30"/>
    <p:sldId id="573" r:id="rId31"/>
    <p:sldId id="346" r:id="rId32"/>
    <p:sldId id="557" r:id="rId33"/>
    <p:sldId id="558" r:id="rId34"/>
    <p:sldId id="348" r:id="rId35"/>
    <p:sldId id="560" r:id="rId36"/>
    <p:sldId id="575" r:id="rId37"/>
    <p:sldId id="590" r:id="rId38"/>
    <p:sldId id="583" r:id="rId39"/>
    <p:sldId id="565" r:id="rId40"/>
    <p:sldId id="564" r:id="rId41"/>
    <p:sldId id="577" r:id="rId42"/>
    <p:sldId id="578" r:id="rId43"/>
    <p:sldId id="361" r:id="rId44"/>
    <p:sldId id="566" r:id="rId45"/>
    <p:sldId id="340" r:id="rId46"/>
    <p:sldId id="568" r:id="rId47"/>
    <p:sldId id="270" r:id="rId48"/>
  </p:sldIdLst>
  <p:sldSz cx="9144000" cy="6858000" type="screen4x3"/>
  <p:notesSz cx="6796088" cy="9874250"/>
  <p:defaultTextStyle>
    <a:defPPr>
      <a:defRPr lang="en-GB"/>
    </a:defPPr>
    <a:lvl1pPr algn="l" defTabSz="449263" rtl="0" eaLnBrk="0" fontAlgn="base" hangingPunct="0">
      <a:spcBef>
        <a:spcPct val="0"/>
      </a:spcBef>
      <a:spcAft>
        <a:spcPct val="0"/>
      </a:spcAft>
      <a:defRPr sz="2800" kern="1200">
        <a:solidFill>
          <a:schemeClr val="bg1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0"/>
      </a:spcBef>
      <a:spcAft>
        <a:spcPct val="0"/>
      </a:spcAft>
      <a:defRPr sz="2800" kern="1200">
        <a:solidFill>
          <a:schemeClr val="bg1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0"/>
      </a:spcBef>
      <a:spcAft>
        <a:spcPct val="0"/>
      </a:spcAft>
      <a:defRPr sz="2800" kern="1200">
        <a:solidFill>
          <a:schemeClr val="bg1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0"/>
      </a:spcBef>
      <a:spcAft>
        <a:spcPct val="0"/>
      </a:spcAft>
      <a:defRPr sz="2800" kern="1200">
        <a:solidFill>
          <a:schemeClr val="bg1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0"/>
      </a:spcBef>
      <a:spcAft>
        <a:spcPct val="0"/>
      </a:spcAft>
      <a:defRPr sz="2800" kern="1200">
        <a:solidFill>
          <a:schemeClr val="bg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bg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bg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bg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bg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96" autoAdjust="0"/>
    <p:restoredTop sz="88242" autoAdjust="0"/>
  </p:normalViewPr>
  <p:slideViewPr>
    <p:cSldViewPr>
      <p:cViewPr varScale="1">
        <p:scale>
          <a:sx n="75" d="100"/>
          <a:sy n="75" d="100"/>
        </p:scale>
        <p:origin x="1301" y="53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-506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Munka1!$B$1</c:f>
              <c:strCache>
                <c:ptCount val="1"/>
                <c:pt idx="0">
                  <c:v>Békés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</c:f>
              <c:strCache>
                <c:ptCount val="1"/>
                <c:pt idx="0">
                  <c:v>All cases</c:v>
                </c:pt>
              </c:strCache>
            </c:strRef>
          </c:cat>
          <c:val>
            <c:numRef>
              <c:f>Munka1!$B$2</c:f>
              <c:numCache>
                <c:formatCode>General</c:formatCode>
                <c:ptCount val="1"/>
                <c:pt idx="0">
                  <c:v>120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C80-4189-B332-37CDAF63CB44}"/>
            </c:ext>
          </c:extLst>
        </c:ser>
        <c:ser>
          <c:idx val="1"/>
          <c:order val="1"/>
          <c:tx>
            <c:strRef>
              <c:f>Munka1!$C$1</c:f>
              <c:strCache>
                <c:ptCount val="1"/>
                <c:pt idx="0">
                  <c:v>BAZ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</c:f>
              <c:strCache>
                <c:ptCount val="1"/>
                <c:pt idx="0">
                  <c:v>All cases</c:v>
                </c:pt>
              </c:strCache>
            </c:strRef>
          </c:cat>
          <c:val>
            <c:numRef>
              <c:f>Munka1!$C$2</c:f>
              <c:numCache>
                <c:formatCode>General</c:formatCode>
                <c:ptCount val="1"/>
                <c:pt idx="0">
                  <c:v>6122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C80-4189-B332-37CDAF63CB44}"/>
            </c:ext>
          </c:extLst>
        </c:ser>
        <c:ser>
          <c:idx val="2"/>
          <c:order val="2"/>
          <c:tx>
            <c:strRef>
              <c:f>Munka1!$D$1</c:f>
              <c:strCache>
                <c:ptCount val="1"/>
                <c:pt idx="0">
                  <c:v>Fejér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</c:f>
              <c:strCache>
                <c:ptCount val="1"/>
                <c:pt idx="0">
                  <c:v>All cases</c:v>
                </c:pt>
              </c:strCache>
            </c:strRef>
          </c:cat>
          <c:val>
            <c:numRef>
              <c:f>Munka1!$D$2</c:f>
              <c:numCache>
                <c:formatCode>General</c:formatCode>
                <c:ptCount val="1"/>
                <c:pt idx="0">
                  <c:v>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C80-4189-B332-37CDAF63CB44}"/>
            </c:ext>
          </c:extLst>
        </c:ser>
        <c:ser>
          <c:idx val="3"/>
          <c:order val="3"/>
          <c:tx>
            <c:strRef>
              <c:f>Munka1!$E$1</c:f>
              <c:strCache>
                <c:ptCount val="1"/>
                <c:pt idx="0">
                  <c:v>Hajdú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</c:f>
              <c:strCache>
                <c:ptCount val="1"/>
                <c:pt idx="0">
                  <c:v>All cases</c:v>
                </c:pt>
              </c:strCache>
            </c:strRef>
          </c:cat>
          <c:val>
            <c:numRef>
              <c:f>Munka1!$E$2</c:f>
              <c:numCache>
                <c:formatCode>General</c:formatCode>
                <c:ptCount val="1"/>
                <c:pt idx="0">
                  <c:v>765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C80-4189-B332-37CDAF63CB44}"/>
            </c:ext>
          </c:extLst>
        </c:ser>
        <c:ser>
          <c:idx val="4"/>
          <c:order val="4"/>
          <c:tx>
            <c:strRef>
              <c:f>Munka1!$F$1</c:f>
              <c:strCache>
                <c:ptCount val="1"/>
                <c:pt idx="0">
                  <c:v>Heves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</c:f>
              <c:strCache>
                <c:ptCount val="1"/>
                <c:pt idx="0">
                  <c:v>All cases</c:v>
                </c:pt>
              </c:strCache>
            </c:strRef>
          </c:cat>
          <c:val>
            <c:numRef>
              <c:f>Munka1!$F$2</c:f>
              <c:numCache>
                <c:formatCode>General</c:formatCode>
                <c:ptCount val="1"/>
                <c:pt idx="0">
                  <c:v>2365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C80-4189-B332-37CDAF63CB44}"/>
            </c:ext>
          </c:extLst>
        </c:ser>
        <c:ser>
          <c:idx val="5"/>
          <c:order val="5"/>
          <c:tx>
            <c:strRef>
              <c:f>Munka1!$G$1</c:f>
              <c:strCache>
                <c:ptCount val="1"/>
                <c:pt idx="0">
                  <c:v>JNK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</c:f>
              <c:strCache>
                <c:ptCount val="1"/>
                <c:pt idx="0">
                  <c:v>All cases</c:v>
                </c:pt>
              </c:strCache>
            </c:strRef>
          </c:cat>
          <c:val>
            <c:numRef>
              <c:f>Munka1!$G$2</c:f>
              <c:numCache>
                <c:formatCode>General</c:formatCode>
                <c:ptCount val="1"/>
                <c:pt idx="0">
                  <c:v>180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9C80-4189-B332-37CDAF63CB44}"/>
            </c:ext>
          </c:extLst>
        </c:ser>
        <c:ser>
          <c:idx val="6"/>
          <c:order val="6"/>
          <c:tx>
            <c:strRef>
              <c:f>Munka1!$H$1</c:f>
              <c:strCache>
                <c:ptCount val="1"/>
                <c:pt idx="0">
                  <c:v>Komárom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</c:f>
              <c:strCache>
                <c:ptCount val="1"/>
                <c:pt idx="0">
                  <c:v>All cases</c:v>
                </c:pt>
              </c:strCache>
            </c:strRef>
          </c:cat>
          <c:val>
            <c:numRef>
              <c:f>Munka1!$H$2</c:f>
              <c:numCache>
                <c:formatCode>General</c:formatCode>
                <c:ptCount val="1"/>
                <c:pt idx="0">
                  <c:v>808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9C80-4189-B332-37CDAF63CB44}"/>
            </c:ext>
          </c:extLst>
        </c:ser>
        <c:ser>
          <c:idx val="7"/>
          <c:order val="7"/>
          <c:tx>
            <c:strRef>
              <c:f>Munka1!$I$1</c:f>
              <c:strCache>
                <c:ptCount val="1"/>
                <c:pt idx="0">
                  <c:v>Nógrád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</c:f>
              <c:strCache>
                <c:ptCount val="1"/>
                <c:pt idx="0">
                  <c:v>All cases</c:v>
                </c:pt>
              </c:strCache>
            </c:strRef>
          </c:cat>
          <c:val>
            <c:numRef>
              <c:f>Munka1!$I$2</c:f>
              <c:numCache>
                <c:formatCode>General</c:formatCode>
                <c:ptCount val="1"/>
                <c:pt idx="0">
                  <c:v>1495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9C80-4189-B332-37CDAF63CB44}"/>
            </c:ext>
          </c:extLst>
        </c:ser>
        <c:ser>
          <c:idx val="8"/>
          <c:order val="8"/>
          <c:tx>
            <c:strRef>
              <c:f>Munka1!$J$1</c:f>
              <c:strCache>
                <c:ptCount val="1"/>
                <c:pt idx="0">
                  <c:v>Pest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</c:f>
              <c:strCache>
                <c:ptCount val="1"/>
                <c:pt idx="0">
                  <c:v>All cases</c:v>
                </c:pt>
              </c:strCache>
            </c:strRef>
          </c:cat>
          <c:val>
            <c:numRef>
              <c:f>Munka1!$J$2</c:f>
              <c:numCache>
                <c:formatCode>General</c:formatCode>
                <c:ptCount val="1"/>
                <c:pt idx="0">
                  <c:v>642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C80-4189-B332-37CDAF63CB44}"/>
            </c:ext>
          </c:extLst>
        </c:ser>
        <c:ser>
          <c:idx val="9"/>
          <c:order val="9"/>
          <c:tx>
            <c:strRef>
              <c:f>Munka1!$K$1</c:f>
              <c:strCache>
                <c:ptCount val="1"/>
                <c:pt idx="0">
                  <c:v>Szabolcs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</c:f>
              <c:strCache>
                <c:ptCount val="1"/>
                <c:pt idx="0">
                  <c:v>All cases</c:v>
                </c:pt>
              </c:strCache>
            </c:strRef>
          </c:cat>
          <c:val>
            <c:numRef>
              <c:f>Munka1!$K$2</c:f>
              <c:numCache>
                <c:formatCode>General</c:formatCode>
                <c:ptCount val="1"/>
                <c:pt idx="0">
                  <c:v>732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9C80-4189-B332-37CDAF63CB4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59152232"/>
        <c:axId val="359148624"/>
      </c:barChart>
      <c:catAx>
        <c:axId val="359152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359148624"/>
        <c:crosses val="autoZero"/>
        <c:auto val="1"/>
        <c:lblAlgn val="ctr"/>
        <c:lblOffset val="100"/>
        <c:noMultiLvlLbl val="0"/>
      </c:catAx>
      <c:valAx>
        <c:axId val="3591486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359152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hu-H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>
      <a:noFill/>
    </a:ln>
    <a:effectLst/>
  </c:spPr>
  <c:txPr>
    <a:bodyPr/>
    <a:lstStyle/>
    <a:p>
      <a:pPr>
        <a:defRPr/>
      </a:pPr>
      <a:endParaRPr lang="hu-HU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5.468152491913137E-2"/>
          <c:y val="3.7628482856818753E-2"/>
          <c:w val="0.92486986148076944"/>
          <c:h val="0.8466010771311942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Munka1!$B$1</c:f>
              <c:strCache>
                <c:ptCount val="1"/>
                <c:pt idx="0">
                  <c:v>all cases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Munka1!$A$2:$A$8</c:f>
              <c:strCache>
                <c:ptCount val="7"/>
                <c:pt idx="0">
                  <c:v>2018/2019</c:v>
                </c:pt>
                <c:pt idx="1">
                  <c:v>2019/2020</c:v>
                </c:pt>
                <c:pt idx="2">
                  <c:v>2020/2021</c:v>
                </c:pt>
                <c:pt idx="3">
                  <c:v>2021/2022</c:v>
                </c:pt>
                <c:pt idx="4">
                  <c:v>2022/2023 </c:v>
                </c:pt>
                <c:pt idx="5">
                  <c:v>2023/2024</c:v>
                </c:pt>
                <c:pt idx="6">
                  <c:v>2024/2025 till 05.09.2024</c:v>
                </c:pt>
              </c:strCache>
            </c:strRef>
          </c:cat>
          <c:val>
            <c:numRef>
              <c:f>Munka1!$B$2:$B$8</c:f>
              <c:numCache>
                <c:formatCode>General</c:formatCode>
                <c:ptCount val="7"/>
                <c:pt idx="0">
                  <c:v>661</c:v>
                </c:pt>
                <c:pt idx="1">
                  <c:v>3263</c:v>
                </c:pt>
                <c:pt idx="2">
                  <c:v>5533</c:v>
                </c:pt>
                <c:pt idx="3">
                  <c:v>2520</c:v>
                </c:pt>
                <c:pt idx="4">
                  <c:v>698</c:v>
                </c:pt>
                <c:pt idx="5">
                  <c:v>422</c:v>
                </c:pt>
                <c:pt idx="6">
                  <c:v>179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084-4E95-A1E2-3C1AA73F5652}"/>
            </c:ext>
          </c:extLst>
        </c:ser>
        <c:ser>
          <c:idx val="1"/>
          <c:order val="1"/>
          <c:tx>
            <c:strRef>
              <c:f>Munka1!$C$1</c:f>
              <c:strCache>
                <c:ptCount val="1"/>
                <c:pt idx="0">
                  <c:v>passive surveillance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Munka1!$A$2:$A$8</c:f>
              <c:strCache>
                <c:ptCount val="7"/>
                <c:pt idx="0">
                  <c:v>2018/2019</c:v>
                </c:pt>
                <c:pt idx="1">
                  <c:v>2019/2020</c:v>
                </c:pt>
                <c:pt idx="2">
                  <c:v>2020/2021</c:v>
                </c:pt>
                <c:pt idx="3">
                  <c:v>2021/2022</c:v>
                </c:pt>
                <c:pt idx="4">
                  <c:v>2022/2023 </c:v>
                </c:pt>
                <c:pt idx="5">
                  <c:v>2023/2024</c:v>
                </c:pt>
                <c:pt idx="6">
                  <c:v>2024/2025 till 05.09.2024</c:v>
                </c:pt>
              </c:strCache>
            </c:strRef>
          </c:cat>
          <c:val>
            <c:numRef>
              <c:f>Munka1!$C$2:$C$8</c:f>
              <c:numCache>
                <c:formatCode>General</c:formatCode>
                <c:ptCount val="7"/>
                <c:pt idx="0">
                  <c:v>563</c:v>
                </c:pt>
                <c:pt idx="1">
                  <c:v>2748</c:v>
                </c:pt>
                <c:pt idx="2">
                  <c:v>4500</c:v>
                </c:pt>
                <c:pt idx="3">
                  <c:v>2171</c:v>
                </c:pt>
                <c:pt idx="4">
                  <c:v>326</c:v>
                </c:pt>
                <c:pt idx="5">
                  <c:v>201</c:v>
                </c:pt>
                <c:pt idx="6">
                  <c:v>102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084-4E95-A1E2-3C1AA73F5652}"/>
            </c:ext>
          </c:extLst>
        </c:ser>
        <c:ser>
          <c:idx val="2"/>
          <c:order val="2"/>
          <c:tx>
            <c:strRef>
              <c:f>Munka1!$D$1</c:f>
              <c:strCache>
                <c:ptCount val="1"/>
                <c:pt idx="0">
                  <c:v>active surveillance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Munka1!$A$2:$A$8</c:f>
              <c:strCache>
                <c:ptCount val="7"/>
                <c:pt idx="0">
                  <c:v>2018/2019</c:v>
                </c:pt>
                <c:pt idx="1">
                  <c:v>2019/2020</c:v>
                </c:pt>
                <c:pt idx="2">
                  <c:v>2020/2021</c:v>
                </c:pt>
                <c:pt idx="3">
                  <c:v>2021/2022</c:v>
                </c:pt>
                <c:pt idx="4">
                  <c:v>2022/2023 </c:v>
                </c:pt>
                <c:pt idx="5">
                  <c:v>2023/2024</c:v>
                </c:pt>
                <c:pt idx="6">
                  <c:v>2024/2025 till 05.09.2024</c:v>
                </c:pt>
              </c:strCache>
            </c:strRef>
          </c:cat>
          <c:val>
            <c:numRef>
              <c:f>Munka1!$D$2:$D$8</c:f>
              <c:numCache>
                <c:formatCode>General</c:formatCode>
                <c:ptCount val="7"/>
                <c:pt idx="0">
                  <c:v>98</c:v>
                </c:pt>
                <c:pt idx="1">
                  <c:v>515</c:v>
                </c:pt>
                <c:pt idx="2">
                  <c:v>1033</c:v>
                </c:pt>
                <c:pt idx="3">
                  <c:v>349</c:v>
                </c:pt>
                <c:pt idx="4">
                  <c:v>372</c:v>
                </c:pt>
                <c:pt idx="5">
                  <c:v>221</c:v>
                </c:pt>
                <c:pt idx="6">
                  <c:v>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084-4E95-A1E2-3C1AA73F56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10610848"/>
        <c:axId val="410611176"/>
      </c:barChart>
      <c:catAx>
        <c:axId val="410610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410611176"/>
        <c:crosses val="autoZero"/>
        <c:auto val="1"/>
        <c:lblAlgn val="ctr"/>
        <c:lblOffset val="100"/>
        <c:noMultiLvlLbl val="0"/>
      </c:catAx>
      <c:valAx>
        <c:axId val="410611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4106108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hu-H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>
      <a:noFill/>
    </a:ln>
    <a:effectLst/>
  </c:spPr>
  <c:txPr>
    <a:bodyPr/>
    <a:lstStyle/>
    <a:p>
      <a:pPr>
        <a:defRPr/>
      </a:pPr>
      <a:endParaRPr lang="hu-HU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Munka1!$B$1</c:f>
              <c:strCache>
                <c:ptCount val="1"/>
                <c:pt idx="0">
                  <c:v>I. negyedév (03., 04., 05.)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Munka1!$A$2:$A$8</c:f>
              <c:strCache>
                <c:ptCount val="7"/>
                <c:pt idx="0">
                  <c:v>2018/2019</c:v>
                </c:pt>
                <c:pt idx="1">
                  <c:v>2019/2020</c:v>
                </c:pt>
                <c:pt idx="2">
                  <c:v>2020/2021</c:v>
                </c:pt>
                <c:pt idx="3">
                  <c:v>2021/2022</c:v>
                </c:pt>
                <c:pt idx="4">
                  <c:v>2022/2023</c:v>
                </c:pt>
                <c:pt idx="5">
                  <c:v>2023/2024 </c:v>
                </c:pt>
                <c:pt idx="6">
                  <c:v>2024/2025 till 05.09.2024.</c:v>
                </c:pt>
              </c:strCache>
            </c:strRef>
          </c:cat>
          <c:val>
            <c:numRef>
              <c:f>Munka1!$B$2:$B$8</c:f>
              <c:numCache>
                <c:formatCode>General</c:formatCode>
                <c:ptCount val="7"/>
                <c:pt idx="0">
                  <c:v>11</c:v>
                </c:pt>
                <c:pt idx="1">
                  <c:v>752</c:v>
                </c:pt>
                <c:pt idx="2">
                  <c:v>2700</c:v>
                </c:pt>
                <c:pt idx="3">
                  <c:v>1986</c:v>
                </c:pt>
                <c:pt idx="4">
                  <c:v>303</c:v>
                </c:pt>
                <c:pt idx="5">
                  <c:v>142</c:v>
                </c:pt>
                <c:pt idx="6">
                  <c:v>111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7D1-4DEE-A6C7-0DD318D4D90A}"/>
            </c:ext>
          </c:extLst>
        </c:ser>
        <c:ser>
          <c:idx val="1"/>
          <c:order val="1"/>
          <c:tx>
            <c:strRef>
              <c:f>Munka1!$C$1</c:f>
              <c:strCache>
                <c:ptCount val="1"/>
                <c:pt idx="0">
                  <c:v>II. negyedév (07., 08., 09.)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Munka1!$A$2:$A$8</c:f>
              <c:strCache>
                <c:ptCount val="7"/>
                <c:pt idx="0">
                  <c:v>2018/2019</c:v>
                </c:pt>
                <c:pt idx="1">
                  <c:v>2019/2020</c:v>
                </c:pt>
                <c:pt idx="2">
                  <c:v>2020/2021</c:v>
                </c:pt>
                <c:pt idx="3">
                  <c:v>2021/2022</c:v>
                </c:pt>
                <c:pt idx="4">
                  <c:v>2022/2023</c:v>
                </c:pt>
                <c:pt idx="5">
                  <c:v>2023/2024 </c:v>
                </c:pt>
                <c:pt idx="6">
                  <c:v>2024/2025 till 05.09.2024.</c:v>
                </c:pt>
              </c:strCache>
            </c:strRef>
          </c:cat>
          <c:val>
            <c:numRef>
              <c:f>Munka1!$C$2:$C$8</c:f>
              <c:numCache>
                <c:formatCode>General</c:formatCode>
                <c:ptCount val="7"/>
                <c:pt idx="0">
                  <c:v>25</c:v>
                </c:pt>
                <c:pt idx="1">
                  <c:v>257</c:v>
                </c:pt>
                <c:pt idx="2">
                  <c:v>887</c:v>
                </c:pt>
                <c:pt idx="3">
                  <c:v>280</c:v>
                </c:pt>
                <c:pt idx="4">
                  <c:v>123</c:v>
                </c:pt>
                <c:pt idx="5">
                  <c:v>68</c:v>
                </c:pt>
                <c:pt idx="6">
                  <c:v>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7D1-4DEE-A6C7-0DD318D4D90A}"/>
            </c:ext>
          </c:extLst>
        </c:ser>
        <c:ser>
          <c:idx val="2"/>
          <c:order val="2"/>
          <c:tx>
            <c:strRef>
              <c:f>Munka1!$D$1</c:f>
              <c:strCache>
                <c:ptCount val="1"/>
                <c:pt idx="0">
                  <c:v>III. negyedév (09., 10., 11.)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Munka1!$A$2:$A$8</c:f>
              <c:strCache>
                <c:ptCount val="7"/>
                <c:pt idx="0">
                  <c:v>2018/2019</c:v>
                </c:pt>
                <c:pt idx="1">
                  <c:v>2019/2020</c:v>
                </c:pt>
                <c:pt idx="2">
                  <c:v>2020/2021</c:v>
                </c:pt>
                <c:pt idx="3">
                  <c:v>2021/2022</c:v>
                </c:pt>
                <c:pt idx="4">
                  <c:v>2022/2023</c:v>
                </c:pt>
                <c:pt idx="5">
                  <c:v>2023/2024 </c:v>
                </c:pt>
                <c:pt idx="6">
                  <c:v>2024/2025 till 05.09.2024.</c:v>
                </c:pt>
              </c:strCache>
            </c:strRef>
          </c:cat>
          <c:val>
            <c:numRef>
              <c:f>Munka1!$D$2:$D$8</c:f>
              <c:numCache>
                <c:formatCode>General</c:formatCode>
                <c:ptCount val="7"/>
                <c:pt idx="0">
                  <c:v>43</c:v>
                </c:pt>
                <c:pt idx="1">
                  <c:v>636</c:v>
                </c:pt>
                <c:pt idx="2">
                  <c:v>398</c:v>
                </c:pt>
                <c:pt idx="3">
                  <c:v>51</c:v>
                </c:pt>
                <c:pt idx="4">
                  <c:v>63</c:v>
                </c:pt>
                <c:pt idx="5">
                  <c:v>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7D1-4DEE-A6C7-0DD318D4D90A}"/>
            </c:ext>
          </c:extLst>
        </c:ser>
        <c:ser>
          <c:idx val="3"/>
          <c:order val="3"/>
          <c:tx>
            <c:strRef>
              <c:f>Munka1!$E$1</c:f>
              <c:strCache>
                <c:ptCount val="1"/>
                <c:pt idx="0">
                  <c:v>IV. negyedév (12., 01., 02.)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hu-HU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2222222222222212E-2"/>
                      <c:h val="0.1070834895638045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D7D1-4DEE-A6C7-0DD318D4D90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Munka1!$A$2:$A$8</c:f>
              <c:strCache>
                <c:ptCount val="7"/>
                <c:pt idx="0">
                  <c:v>2018/2019</c:v>
                </c:pt>
                <c:pt idx="1">
                  <c:v>2019/2020</c:v>
                </c:pt>
                <c:pt idx="2">
                  <c:v>2020/2021</c:v>
                </c:pt>
                <c:pt idx="3">
                  <c:v>2021/2022</c:v>
                </c:pt>
                <c:pt idx="4">
                  <c:v>2022/2023</c:v>
                </c:pt>
                <c:pt idx="5">
                  <c:v>2023/2024 </c:v>
                </c:pt>
                <c:pt idx="6">
                  <c:v>2024/2025 till 05.09.2024.</c:v>
                </c:pt>
              </c:strCache>
            </c:strRef>
          </c:cat>
          <c:val>
            <c:numRef>
              <c:f>Munka1!$E$2:$E$8</c:f>
              <c:numCache>
                <c:formatCode>General</c:formatCode>
                <c:ptCount val="7"/>
                <c:pt idx="0">
                  <c:v>582</c:v>
                </c:pt>
                <c:pt idx="1">
                  <c:v>1618</c:v>
                </c:pt>
                <c:pt idx="2">
                  <c:v>1548</c:v>
                </c:pt>
                <c:pt idx="3">
                  <c:v>203</c:v>
                </c:pt>
                <c:pt idx="4">
                  <c:v>209</c:v>
                </c:pt>
                <c:pt idx="5">
                  <c:v>170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7D1-4DEE-A6C7-0DD318D4D9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55142160"/>
        <c:axId val="655141504"/>
      </c:barChart>
      <c:catAx>
        <c:axId val="655142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655141504"/>
        <c:crosses val="autoZero"/>
        <c:auto val="1"/>
        <c:lblAlgn val="ctr"/>
        <c:lblOffset val="100"/>
        <c:noMultiLvlLbl val="0"/>
      </c:catAx>
      <c:valAx>
        <c:axId val="655141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655142160"/>
        <c:crosses val="autoZero"/>
        <c:crossBetween val="between"/>
      </c:valAx>
      <c:spPr>
        <a:solidFill>
          <a:srgbClr val="FFFFFF"/>
        </a:soli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hu-H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>
      <a:noFill/>
    </a:ln>
    <a:effectLst/>
  </c:spPr>
  <c:txPr>
    <a:bodyPr/>
    <a:lstStyle/>
    <a:p>
      <a:pPr>
        <a:defRPr/>
      </a:pPr>
      <a:endParaRPr lang="hu-HU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Munka1!$B$1</c:f>
              <c:strCache>
                <c:ptCount val="1"/>
                <c:pt idx="0">
                  <c:v>All cases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Munka1!$A$2:$A$27</c:f>
              <c:strCache>
                <c:ptCount val="26"/>
                <c:pt idx="0">
                  <c:v>2018/19_I.</c:v>
                </c:pt>
                <c:pt idx="1">
                  <c:v>2018/19_II.</c:v>
                </c:pt>
                <c:pt idx="2">
                  <c:v>2018/19_III.</c:v>
                </c:pt>
                <c:pt idx="3">
                  <c:v>2018/19_IV.</c:v>
                </c:pt>
                <c:pt idx="4">
                  <c:v>2019/20_I.</c:v>
                </c:pt>
                <c:pt idx="5">
                  <c:v>2019/20_II.</c:v>
                </c:pt>
                <c:pt idx="6">
                  <c:v>2019/20_III.</c:v>
                </c:pt>
                <c:pt idx="7">
                  <c:v>2019/20_IV.</c:v>
                </c:pt>
                <c:pt idx="8">
                  <c:v>2020/21_I.</c:v>
                </c:pt>
                <c:pt idx="9">
                  <c:v>2020/21_II.</c:v>
                </c:pt>
                <c:pt idx="10">
                  <c:v>2020/21_III.</c:v>
                </c:pt>
                <c:pt idx="11">
                  <c:v>2020/21_IV.</c:v>
                </c:pt>
                <c:pt idx="12">
                  <c:v>2021/22_I.</c:v>
                </c:pt>
                <c:pt idx="13">
                  <c:v>2021/22_II.</c:v>
                </c:pt>
                <c:pt idx="14">
                  <c:v>2021/22_III.</c:v>
                </c:pt>
                <c:pt idx="15">
                  <c:v>2021/22_IV.</c:v>
                </c:pt>
                <c:pt idx="16">
                  <c:v>2022/23_I</c:v>
                </c:pt>
                <c:pt idx="17">
                  <c:v>2022/23_II</c:v>
                </c:pt>
                <c:pt idx="18">
                  <c:v>2022/23_III</c:v>
                </c:pt>
                <c:pt idx="19">
                  <c:v>2022/23_IV</c:v>
                </c:pt>
                <c:pt idx="20">
                  <c:v>2023/24_I</c:v>
                </c:pt>
                <c:pt idx="21">
                  <c:v>2023/24_II</c:v>
                </c:pt>
                <c:pt idx="22">
                  <c:v>2023/24_III</c:v>
                </c:pt>
                <c:pt idx="23">
                  <c:v>2023/24_IV</c:v>
                </c:pt>
                <c:pt idx="24">
                  <c:v>2024/25_I</c:v>
                </c:pt>
                <c:pt idx="25">
                  <c:v>2024/25_II</c:v>
                </c:pt>
              </c:strCache>
            </c:strRef>
          </c:cat>
          <c:val>
            <c:numRef>
              <c:f>Munka1!$B$2:$B$27</c:f>
              <c:numCache>
                <c:formatCode>General</c:formatCode>
                <c:ptCount val="26"/>
                <c:pt idx="0">
                  <c:v>11</c:v>
                </c:pt>
                <c:pt idx="1">
                  <c:v>25</c:v>
                </c:pt>
                <c:pt idx="2">
                  <c:v>43</c:v>
                </c:pt>
                <c:pt idx="3">
                  <c:v>582</c:v>
                </c:pt>
                <c:pt idx="4">
                  <c:v>752</c:v>
                </c:pt>
                <c:pt idx="5">
                  <c:v>257</c:v>
                </c:pt>
                <c:pt idx="6">
                  <c:v>636</c:v>
                </c:pt>
                <c:pt idx="7">
                  <c:v>1618</c:v>
                </c:pt>
                <c:pt idx="8">
                  <c:v>2700</c:v>
                </c:pt>
                <c:pt idx="9">
                  <c:v>887</c:v>
                </c:pt>
                <c:pt idx="10">
                  <c:v>398</c:v>
                </c:pt>
                <c:pt idx="11">
                  <c:v>1548</c:v>
                </c:pt>
                <c:pt idx="12">
                  <c:v>1986</c:v>
                </c:pt>
                <c:pt idx="13">
                  <c:v>280</c:v>
                </c:pt>
                <c:pt idx="14">
                  <c:v>51</c:v>
                </c:pt>
                <c:pt idx="15">
                  <c:v>203</c:v>
                </c:pt>
                <c:pt idx="16">
                  <c:v>303</c:v>
                </c:pt>
                <c:pt idx="17">
                  <c:v>123</c:v>
                </c:pt>
                <c:pt idx="18">
                  <c:v>63</c:v>
                </c:pt>
                <c:pt idx="19">
                  <c:v>209</c:v>
                </c:pt>
                <c:pt idx="20">
                  <c:v>142</c:v>
                </c:pt>
                <c:pt idx="21">
                  <c:v>68</c:v>
                </c:pt>
                <c:pt idx="22">
                  <c:v>42</c:v>
                </c:pt>
                <c:pt idx="23">
                  <c:v>170</c:v>
                </c:pt>
                <c:pt idx="24">
                  <c:v>111</c:v>
                </c:pt>
                <c:pt idx="25">
                  <c:v>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ACD-40C2-AB65-C7DB3DFE8F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05222792"/>
        <c:axId val="405221808"/>
      </c:lineChart>
      <c:catAx>
        <c:axId val="405222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405221808"/>
        <c:crosses val="autoZero"/>
        <c:auto val="1"/>
        <c:lblAlgn val="ctr"/>
        <c:lblOffset val="100"/>
        <c:noMultiLvlLbl val="0"/>
      </c:catAx>
      <c:valAx>
        <c:axId val="4052218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4052227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hu-H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>
      <a:noFill/>
    </a:ln>
    <a:effectLst/>
  </c:spPr>
  <c:txPr>
    <a:bodyPr/>
    <a:lstStyle/>
    <a:p>
      <a:pPr>
        <a:defRPr/>
      </a:pPr>
      <a:endParaRPr lang="hu-HU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AutoShape 1">
            <a:extLst>
              <a:ext uri="{FF2B5EF4-FFF2-40B4-BE49-F238E27FC236}">
                <a16:creationId xmlns:a16="http://schemas.microsoft.com/office/drawing/2014/main" id="{E1F6A77C-9C15-40B9-8FDA-6450A5B133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796088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36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3075" name="AutoShape 2">
            <a:extLst>
              <a:ext uri="{FF2B5EF4-FFF2-40B4-BE49-F238E27FC236}">
                <a16:creationId xmlns:a16="http://schemas.microsoft.com/office/drawing/2014/main" id="{FF26D392-8856-4616-9C0C-72463386D8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796088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3076" name="AutoShape 3">
            <a:extLst>
              <a:ext uri="{FF2B5EF4-FFF2-40B4-BE49-F238E27FC236}">
                <a16:creationId xmlns:a16="http://schemas.microsoft.com/office/drawing/2014/main" id="{09153594-B0CF-40E5-B2A3-A7BFCA189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797675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3077" name="AutoShape 4">
            <a:extLst>
              <a:ext uri="{FF2B5EF4-FFF2-40B4-BE49-F238E27FC236}">
                <a16:creationId xmlns:a16="http://schemas.microsoft.com/office/drawing/2014/main" id="{B193F18B-F393-49D5-8EB0-03E7E3315E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797675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2A7F9D83-9B8F-495C-BD88-212FAE00DD6E}"/>
              </a:ext>
            </a:extLst>
          </p:cNvPr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40050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GB" altLang="hu-HU"/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9A930274-B264-4C40-A5FC-09ABC533E261}"/>
              </a:ext>
            </a:extLst>
          </p:cNvPr>
          <p:cNvSpPr>
            <a:spLocks noGrp="1" noChangeArrowheads="1"/>
          </p:cNvSpPr>
          <p:nvPr>
            <p:ph type="dt"/>
          </p:nvPr>
        </p:nvSpPr>
        <p:spPr bwMode="auto">
          <a:xfrm>
            <a:off x="3851275" y="0"/>
            <a:ext cx="2940050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GB" altLang="hu-HU"/>
          </a:p>
        </p:txBody>
      </p:sp>
      <p:sp>
        <p:nvSpPr>
          <p:cNvPr id="3080" name="Rectangle 7">
            <a:extLst>
              <a:ext uri="{FF2B5EF4-FFF2-40B4-BE49-F238E27FC236}">
                <a16:creationId xmlns:a16="http://schemas.microsoft.com/office/drawing/2014/main" id="{FFD5B222-158C-4B5E-961E-404E9C4FB364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958850" y="777875"/>
            <a:ext cx="4873625" cy="3652838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D64DB33F-35E6-4618-9CF9-77883C8F98F3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 bwMode="auto">
          <a:xfrm>
            <a:off x="906463" y="4670425"/>
            <a:ext cx="4978400" cy="443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hu-HU" altLang="hu-HU" noProof="0"/>
          </a:p>
        </p:txBody>
      </p:sp>
      <p:sp>
        <p:nvSpPr>
          <p:cNvPr id="3081" name="Rectangle 9">
            <a:extLst>
              <a:ext uri="{FF2B5EF4-FFF2-40B4-BE49-F238E27FC236}">
                <a16:creationId xmlns:a16="http://schemas.microsoft.com/office/drawing/2014/main" id="{808DFF64-8C25-47F7-8AB9-490364FE90D0}"/>
              </a:ext>
            </a:extLst>
          </p:cNvPr>
          <p:cNvSpPr>
            <a:spLocks noGrp="1" noChangeArrowheads="1"/>
          </p:cNvSpPr>
          <p:nvPr>
            <p:ph type="ftr"/>
          </p:nvPr>
        </p:nvSpPr>
        <p:spPr bwMode="auto">
          <a:xfrm>
            <a:off x="0" y="9340850"/>
            <a:ext cx="2940050" cy="541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GB" altLang="hu-HU"/>
          </a:p>
        </p:txBody>
      </p:sp>
      <p:sp>
        <p:nvSpPr>
          <p:cNvPr id="3082" name="Rectangle 10">
            <a:extLst>
              <a:ext uri="{FF2B5EF4-FFF2-40B4-BE49-F238E27FC236}">
                <a16:creationId xmlns:a16="http://schemas.microsoft.com/office/drawing/2014/main" id="{BD09E596-41F4-467E-B5F6-80993A87FB51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3851275" y="9340850"/>
            <a:ext cx="2940050" cy="541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6354968C-59DC-45AF-B0DA-CE7FE5D126DD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0">
            <a:extLst>
              <a:ext uri="{FF2B5EF4-FFF2-40B4-BE49-F238E27FC236}">
                <a16:creationId xmlns:a16="http://schemas.microsoft.com/office/drawing/2014/main" id="{0E6E9CA6-045C-4340-93A8-0CC28BEC482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C2997C3E-ABCF-430E-B7D8-604C7CD63B75}" type="slidenum">
              <a:rPr lang="en-GB" altLang="hu-HU" smtClean="0"/>
              <a:pPr>
                <a:spcBef>
                  <a:spcPct val="0"/>
                </a:spcBef>
              </a:pPr>
              <a:t>1</a:t>
            </a:fld>
            <a:endParaRPr lang="en-GB" altLang="hu-HU"/>
          </a:p>
        </p:txBody>
      </p:sp>
      <p:sp>
        <p:nvSpPr>
          <p:cNvPr id="5123" name="Text Box 1">
            <a:extLst>
              <a:ext uri="{FF2B5EF4-FFF2-40B4-BE49-F238E27FC236}">
                <a16:creationId xmlns:a16="http://schemas.microsoft.com/office/drawing/2014/main" id="{5324AE30-C458-46E0-BED1-344606615B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5124" name="Rectangle 2">
            <a:extLst>
              <a:ext uri="{FF2B5EF4-FFF2-40B4-BE49-F238E27FC236}">
                <a16:creationId xmlns:a16="http://schemas.microsoft.com/office/drawing/2014/main" id="{01479549-C249-4F4C-805C-9DC379DA0A93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r>
              <a:rPr lang="en-US" altLang="hu-HU" dirty="0"/>
              <a:t>I am glad to be here and to talk to you about this topic. </a:t>
            </a:r>
            <a:endParaRPr lang="hu-HU" altLang="hu-HU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10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7196661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11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3554559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12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7122456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13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7479185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14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3673906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15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8887582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16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39286883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17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9407511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18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1286715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19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3218553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2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r>
              <a:rPr lang="hu-HU" altLang="hu-HU" dirty="0"/>
              <a:t>Red= ASF </a:t>
            </a:r>
            <a:r>
              <a:rPr lang="hu-HU" altLang="hu-HU" dirty="0" err="1"/>
              <a:t>occours</a:t>
            </a:r>
            <a:r>
              <a:rPr lang="hu-HU" altLang="hu-HU" dirty="0"/>
              <a:t> WB &amp; </a:t>
            </a:r>
            <a:r>
              <a:rPr lang="hu-HU" altLang="hu-HU" dirty="0" err="1"/>
              <a:t>domestic</a:t>
            </a:r>
            <a:r>
              <a:rPr lang="hu-HU" altLang="hu-HU" dirty="0"/>
              <a:t> </a:t>
            </a:r>
            <a:r>
              <a:rPr lang="hu-HU" altLang="hu-HU" dirty="0" err="1"/>
              <a:t>pigs</a:t>
            </a:r>
            <a:r>
              <a:rPr lang="hu-HU" altLang="hu-HU" dirty="0"/>
              <a:t>,  pink = ASF </a:t>
            </a:r>
            <a:r>
              <a:rPr lang="hu-HU" altLang="hu-HU" dirty="0" err="1"/>
              <a:t>occours</a:t>
            </a:r>
            <a:r>
              <a:rPr lang="hu-HU" altLang="hu-HU" dirty="0"/>
              <a:t> </a:t>
            </a:r>
            <a:r>
              <a:rPr lang="hu-HU" altLang="hu-HU" dirty="0" err="1"/>
              <a:t>only</a:t>
            </a:r>
            <a:r>
              <a:rPr lang="hu-HU" altLang="hu-HU" dirty="0"/>
              <a:t> in WB, </a:t>
            </a:r>
            <a:r>
              <a:rPr lang="hu-HU" altLang="hu-HU" dirty="0" err="1"/>
              <a:t>blue</a:t>
            </a:r>
            <a:r>
              <a:rPr lang="hu-HU" altLang="hu-HU" dirty="0"/>
              <a:t> = </a:t>
            </a:r>
            <a:r>
              <a:rPr lang="hu-HU" altLang="hu-HU" dirty="0" err="1"/>
              <a:t>high</a:t>
            </a:r>
            <a:r>
              <a:rPr lang="hu-HU" altLang="hu-HU" dirty="0"/>
              <a:t> </a:t>
            </a:r>
            <a:r>
              <a:rPr lang="hu-HU" altLang="hu-HU" dirty="0" err="1"/>
              <a:t>risk</a:t>
            </a:r>
            <a:r>
              <a:rPr lang="hu-HU" altLang="hu-HU" dirty="0"/>
              <a:t> </a:t>
            </a:r>
            <a:r>
              <a:rPr lang="hu-HU" altLang="hu-HU" dirty="0" err="1"/>
              <a:t>are</a:t>
            </a:r>
            <a:r>
              <a:rPr lang="hu-HU" altLang="hu-HU" dirty="0"/>
              <a:t> </a:t>
            </a:r>
            <a:r>
              <a:rPr lang="hu-HU" altLang="hu-HU" dirty="0" err="1"/>
              <a:t>between</a:t>
            </a:r>
            <a:r>
              <a:rPr lang="hu-HU" altLang="hu-HU" dirty="0"/>
              <a:t> </a:t>
            </a:r>
            <a:r>
              <a:rPr lang="hu-HU" altLang="hu-HU" dirty="0" err="1"/>
              <a:t>the</a:t>
            </a:r>
            <a:r>
              <a:rPr lang="hu-HU" altLang="hu-HU" dirty="0"/>
              <a:t> </a:t>
            </a:r>
            <a:r>
              <a:rPr lang="hu-HU" altLang="hu-HU" dirty="0" err="1"/>
              <a:t>infected</a:t>
            </a:r>
            <a:r>
              <a:rPr lang="hu-HU" altLang="hu-HU" dirty="0"/>
              <a:t> and </a:t>
            </a:r>
            <a:r>
              <a:rPr lang="hu-HU" altLang="hu-HU" dirty="0" err="1"/>
              <a:t>the</a:t>
            </a:r>
            <a:r>
              <a:rPr lang="hu-HU" altLang="hu-HU" dirty="0"/>
              <a:t> free </a:t>
            </a:r>
            <a:r>
              <a:rPr lang="hu-HU" altLang="hu-HU" dirty="0" err="1"/>
              <a:t>area</a:t>
            </a:r>
            <a:endParaRPr lang="hu-HU" altLang="hu-HU" dirty="0"/>
          </a:p>
        </p:txBody>
      </p:sp>
    </p:spTree>
    <p:extLst>
      <p:ext uri="{BB962C8B-B14F-4D97-AF65-F5344CB8AC3E}">
        <p14:creationId xmlns:p14="http://schemas.microsoft.com/office/powerpoint/2010/main" val="21118012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20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7156447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21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5865265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22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4192961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23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38343538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24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307311066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25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3081191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26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0440239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27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553567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28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 dirty="0"/>
          </a:p>
        </p:txBody>
      </p:sp>
    </p:spTree>
    <p:extLst>
      <p:ext uri="{BB962C8B-B14F-4D97-AF65-F5344CB8AC3E}">
        <p14:creationId xmlns:p14="http://schemas.microsoft.com/office/powerpoint/2010/main" val="110337664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29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9406038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3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72367403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30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80845880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31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 dirty="0"/>
          </a:p>
        </p:txBody>
      </p:sp>
    </p:spTree>
    <p:extLst>
      <p:ext uri="{BB962C8B-B14F-4D97-AF65-F5344CB8AC3E}">
        <p14:creationId xmlns:p14="http://schemas.microsoft.com/office/powerpoint/2010/main" val="121619514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32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6650569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33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r>
              <a:rPr lang="hu-HU" altLang="hu-HU" dirty="0"/>
              <a:t>(</a:t>
            </a:r>
            <a:r>
              <a:rPr lang="hu-HU" altLang="hu-HU" dirty="0" err="1"/>
              <a:t>till</a:t>
            </a:r>
            <a:endParaRPr lang="hu-HU" altLang="hu-HU" dirty="0"/>
          </a:p>
        </p:txBody>
      </p:sp>
    </p:spTree>
    <p:extLst>
      <p:ext uri="{BB962C8B-B14F-4D97-AF65-F5344CB8AC3E}">
        <p14:creationId xmlns:p14="http://schemas.microsoft.com/office/powerpoint/2010/main" val="405891812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34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57083438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35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72940862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36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51731847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37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 dirty="0"/>
          </a:p>
        </p:txBody>
      </p:sp>
    </p:spTree>
    <p:extLst>
      <p:ext uri="{BB962C8B-B14F-4D97-AF65-F5344CB8AC3E}">
        <p14:creationId xmlns:p14="http://schemas.microsoft.com/office/powerpoint/2010/main" val="261622255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38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31336993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39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444668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4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 dirty="0"/>
          </a:p>
        </p:txBody>
      </p:sp>
    </p:spTree>
    <p:extLst>
      <p:ext uri="{BB962C8B-B14F-4D97-AF65-F5344CB8AC3E}">
        <p14:creationId xmlns:p14="http://schemas.microsoft.com/office/powerpoint/2010/main" val="19465760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40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26535325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41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34743767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42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31310834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43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16156037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44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312680992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45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89691481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10">
            <a:extLst>
              <a:ext uri="{FF2B5EF4-FFF2-40B4-BE49-F238E27FC236}">
                <a16:creationId xmlns:a16="http://schemas.microsoft.com/office/drawing/2014/main" id="{4280166D-0A5F-48C6-B52D-4E1C97B5632F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4B5E9E3-3B88-4ED4-9265-ECB026FC838A}" type="slidenum">
              <a:rPr lang="en-GB" altLang="hu-HU" smtClean="0"/>
              <a:pPr>
                <a:spcBef>
                  <a:spcPct val="0"/>
                </a:spcBef>
              </a:pPr>
              <a:t>46</a:t>
            </a:fld>
            <a:endParaRPr lang="en-GB" altLang="hu-HU"/>
          </a:p>
        </p:txBody>
      </p:sp>
      <p:sp>
        <p:nvSpPr>
          <p:cNvPr id="44035" name="Text Box 1">
            <a:extLst>
              <a:ext uri="{FF2B5EF4-FFF2-40B4-BE49-F238E27FC236}">
                <a16:creationId xmlns:a16="http://schemas.microsoft.com/office/drawing/2014/main" id="{EE7133F7-25C5-45DE-9B16-3B0A96775F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44036" name="Rectangle 2">
            <a:extLst>
              <a:ext uri="{FF2B5EF4-FFF2-40B4-BE49-F238E27FC236}">
                <a16:creationId xmlns:a16="http://schemas.microsoft.com/office/drawing/2014/main" id="{39605899-8CD7-48B2-A6FA-01B1CB65A41A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5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r>
              <a:rPr lang="hu-HU" altLang="hu-HU" dirty="0" err="1"/>
              <a:t>However</a:t>
            </a:r>
            <a:r>
              <a:rPr lang="hu-HU" altLang="hu-HU" dirty="0"/>
              <a:t> </a:t>
            </a:r>
            <a:r>
              <a:rPr lang="en-US" altLang="hu-HU" dirty="0"/>
              <a:t>I don't want to highlight any of </a:t>
            </a:r>
            <a:r>
              <a:rPr lang="en-US" altLang="hu-HU" dirty="0" err="1"/>
              <a:t>th</a:t>
            </a:r>
            <a:r>
              <a:rPr lang="hu-HU" altLang="hu-HU" dirty="0" err="1"/>
              <a:t>ese</a:t>
            </a:r>
            <a:r>
              <a:rPr lang="en-US" altLang="hu-HU" dirty="0"/>
              <a:t> issues now, </a:t>
            </a:r>
            <a:r>
              <a:rPr lang="hu-HU" altLang="hu-HU" dirty="0" err="1"/>
              <a:t>because</a:t>
            </a:r>
            <a:r>
              <a:rPr lang="en-US" altLang="hu-HU" dirty="0"/>
              <a:t> we will talk about </a:t>
            </a:r>
            <a:r>
              <a:rPr lang="hu-HU" altLang="hu-HU" dirty="0" err="1"/>
              <a:t>the</a:t>
            </a:r>
            <a:r>
              <a:rPr lang="hu-HU" altLang="hu-HU" dirty="0"/>
              <a:t> </a:t>
            </a:r>
            <a:r>
              <a:rPr lang="en-US" altLang="hu-HU" dirty="0"/>
              <a:t>most important</a:t>
            </a:r>
            <a:r>
              <a:rPr lang="hu-HU" altLang="hu-HU" dirty="0"/>
              <a:t> </a:t>
            </a:r>
            <a:r>
              <a:rPr lang="hu-HU" altLang="hu-HU" dirty="0" err="1"/>
              <a:t>ones</a:t>
            </a:r>
            <a:r>
              <a:rPr lang="en-US" altLang="hu-HU" dirty="0"/>
              <a:t> later</a:t>
            </a:r>
            <a:endParaRPr lang="hu-HU" altLang="hu-HU" dirty="0"/>
          </a:p>
        </p:txBody>
      </p:sp>
    </p:spTree>
    <p:extLst>
      <p:ext uri="{BB962C8B-B14F-4D97-AF65-F5344CB8AC3E}">
        <p14:creationId xmlns:p14="http://schemas.microsoft.com/office/powerpoint/2010/main" val="23633264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6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 dirty="0"/>
          </a:p>
        </p:txBody>
      </p:sp>
    </p:spTree>
    <p:extLst>
      <p:ext uri="{BB962C8B-B14F-4D97-AF65-F5344CB8AC3E}">
        <p14:creationId xmlns:p14="http://schemas.microsoft.com/office/powerpoint/2010/main" val="33299674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7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9465877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8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6004522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">
            <a:extLst>
              <a:ext uri="{FF2B5EF4-FFF2-40B4-BE49-F238E27FC236}">
                <a16:creationId xmlns:a16="http://schemas.microsoft.com/office/drawing/2014/main" id="{22A0B539-D2D8-4A94-B595-21D073AA573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0149B06-F124-41B1-94CB-1AD1E5FD3B08}" type="slidenum">
              <a:rPr lang="en-GB" altLang="hu-HU" smtClean="0"/>
              <a:pPr>
                <a:spcBef>
                  <a:spcPct val="0"/>
                </a:spcBef>
              </a:pPr>
              <a:t>9</a:t>
            </a:fld>
            <a:endParaRPr lang="en-GB" altLang="hu-HU"/>
          </a:p>
        </p:txBody>
      </p:sp>
      <p:sp>
        <p:nvSpPr>
          <p:cNvPr id="13315" name="Text Box 1">
            <a:extLst>
              <a:ext uri="{FF2B5EF4-FFF2-40B4-BE49-F238E27FC236}">
                <a16:creationId xmlns:a16="http://schemas.microsoft.com/office/drawing/2014/main" id="{6CB5BB45-A1EA-4BF8-93F8-D1A6D4449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777875"/>
            <a:ext cx="4876800" cy="365601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9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hu-HU" altLang="hu-HU"/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1A09C068-86AF-4D16-BB06-1B5A7EB67C12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xfrm>
            <a:off x="906463" y="4670425"/>
            <a:ext cx="4979987" cy="4435475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/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5705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9B0CFDD0-673D-4C3F-9F19-3AD6FC45CA7B}"/>
              </a:ext>
            </a:extLst>
          </p:cNvPr>
          <p:cNvSpPr>
            <a:spLocks noGrp="1" noRot="1" noChangeArrowheads="1"/>
          </p:cNvSpPr>
          <p:nvPr>
            <p:ph type="ctrTitle"/>
          </p:nvPr>
        </p:nvSpPr>
        <p:spPr>
          <a:xfrm>
            <a:off x="685800" y="1981200"/>
            <a:ext cx="7772400" cy="1600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hu-HU" altLang="hu-HU" noProof="0"/>
              <a:t>Mintacím szerkesztése</a:t>
            </a:r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5C9370C8-7322-4F2D-9FAC-B8583B79848F}"/>
              </a:ext>
            </a:extLst>
          </p:cNvPr>
          <p:cNvSpPr>
            <a:spLocks noGrp="1" noRot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/>
            </a:lvl1pPr>
          </a:lstStyle>
          <a:p>
            <a:pPr lvl="0"/>
            <a:r>
              <a:rPr lang="hu-HU" altLang="hu-HU" noProof="0"/>
              <a:t>Alcím mintájának szerkesztése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AAEA93D-6F0D-45AB-BAF6-97C6C9C58BE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CE36466-7F45-4D01-8B93-A988FEA115F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F45D4D4-E04E-438C-A66C-76F193939F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23B03A-F6A8-4F97-A2F4-DDED4CB8B818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702768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14B47B4-2CF2-4D33-A33B-8955AC7A8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2B04134A-E4EC-4A28-A432-9A29365E86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04F03C0-692B-4943-B94D-4FFD26508B0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131749-DE50-4066-97FC-52028DB5CE6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7D51A1E-A28A-4EB7-ACE0-17F037A1C2A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E9891A-C905-4F71-ADA8-2FFC9F614D41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781377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FF78F400-BD8B-4DD2-A393-901F52686A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707188" y="228600"/>
            <a:ext cx="2135187" cy="5870575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DED11D42-45E0-4068-8243-C0CC49E492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01625" y="228600"/>
            <a:ext cx="6253163" cy="5870575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972488A-EECC-473A-9F8A-D85B67099D4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DDD5F2C-A849-452C-B265-038BE52A197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BF07CFB-A95B-4CF3-84E1-D6517DF6F55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7D5658-1339-4B60-B78A-91BDE40194F1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836797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Cím és tábláz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C495998-10EF-4C01-B589-4AE58F005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625" y="228600"/>
            <a:ext cx="8510588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áblázat helye 2">
            <a:extLst>
              <a:ext uri="{FF2B5EF4-FFF2-40B4-BE49-F238E27FC236}">
                <a16:creationId xmlns:a16="http://schemas.microsoft.com/office/drawing/2014/main" id="{7D26F8EF-5774-46B8-AF97-35757E5032A3}"/>
              </a:ext>
            </a:extLst>
          </p:cNvPr>
          <p:cNvSpPr>
            <a:spLocks noGrp="1"/>
          </p:cNvSpPr>
          <p:nvPr>
            <p:ph type="tbl" idx="1"/>
          </p:nvPr>
        </p:nvSpPr>
        <p:spPr>
          <a:xfrm>
            <a:off x="301625" y="1676400"/>
            <a:ext cx="8540750" cy="4422775"/>
          </a:xfrm>
        </p:spPr>
        <p:txBody>
          <a:bodyPr/>
          <a:lstStyle/>
          <a:p>
            <a:pPr lvl="0"/>
            <a:endParaRPr lang="hu-HU" noProof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B1DB337-EDB2-456C-B89E-81B81267E4D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5A41175-ACA2-4A7C-A6AE-CF5EC0289DA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27EC30E-D7DC-47F4-AA8F-95A9DD2E4A6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24189F-5142-45C2-B96A-00DA6FE79E3B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37581348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>
            <a:extLst>
              <a:ext uri="{FF2B5EF4-FFF2-40B4-BE49-F238E27FC236}">
                <a16:creationId xmlns:a16="http://schemas.microsoft.com/office/drawing/2014/main" id="{8A6752C3-E7F9-48AD-B491-087D4ACF97FF}"/>
              </a:ext>
            </a:extLst>
          </p:cNvPr>
          <p:cNvSpPr>
            <a:spLocks noGrp="1" noRot="1" noChangeArrowheads="1"/>
          </p:cNvSpPr>
          <p:nvPr>
            <p:ph type="ctrTitle"/>
          </p:nvPr>
        </p:nvSpPr>
        <p:spPr>
          <a:xfrm>
            <a:off x="685800" y="1981200"/>
            <a:ext cx="7772400" cy="1600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hu-HU" altLang="hu-HU" noProof="0"/>
              <a:t>Mintacím szerkesztése</a:t>
            </a:r>
          </a:p>
        </p:txBody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10F4DB13-4E6A-4735-BCBE-83DB86B5978D}"/>
              </a:ext>
            </a:extLst>
          </p:cNvPr>
          <p:cNvSpPr>
            <a:spLocks noGrp="1" noRot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/>
            </a:lvl1pPr>
          </a:lstStyle>
          <a:p>
            <a:pPr lvl="0"/>
            <a:r>
              <a:rPr lang="hu-HU" altLang="hu-HU" noProof="0"/>
              <a:t>Alcím mintájának szerkesztése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9DFFC06-3CB2-4F6C-B6E8-6CD43032249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4AB6CD1-94F3-4D4C-A195-4D19322A836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F0E4C2B-E679-4227-95C0-C6EB1814D22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6911F0-B1D7-4556-8F70-75CE641D7FCB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9220993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257EAB-3F4F-4332-990C-F600CFC77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163783D-3ED1-4F5A-A864-3F5BFAAC1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3C05A42-FA4D-461E-8D8F-46B92BF31E7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F972553-9144-4334-ADEF-2B49B15A67F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89BD423-D95A-41A4-805B-3B616087742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D06A4B-59D3-4995-99EA-8501EEA09FFD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9816740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68926BC-5C5C-4346-9351-AA6DDA09C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DCB3AB3-392D-42EA-AFAE-476B230239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053072D-A2B9-4F59-8265-70AB11E4768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70E4629-42C7-4CCF-AE4E-EA56BCCFBFE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D54D42E-5285-4300-BFB7-611650E4BE4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0C9F68-748F-4BA8-988B-AD80A5365E63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2901199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00CD455-FDCD-4F25-94DE-BE04CE535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1C04241-AA3D-453A-A21B-BB6F743BBA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1625" y="1676400"/>
            <a:ext cx="4194175" cy="442277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97DDF3FB-F81D-42A0-9D82-28433440F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194175" cy="442277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354804-27D9-4152-8E4A-59681C8C242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0F9B99-7DAB-4093-85F9-A986195F7E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425350-FD3F-4D02-8BA7-03BAEB845A1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C32EA3-D2C4-417F-989C-F2988BB2B015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7990348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1CB8ACB-1E24-49C5-9F36-8F135AED4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F496795-9021-4543-9E3D-E8A0E104C1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40744C0-C62E-4752-B9BF-3FCBE975FD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5253F433-8DC5-4E92-8C01-59456C77D5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C625D7C-F1FB-4292-96CE-D7561E3A4B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2B3CF4BC-174F-4EEF-B56B-717E3FD5E83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CBCBEC8-E925-46C8-8682-FE3A39ED0D5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14459658-A99B-44C0-BD2A-FE8E248B556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07541B-13F0-4AA0-A8F3-DAEA75EA9B51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3636524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1C1CD23-9AB4-4893-B854-6A4954EBB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AD713A29-891B-4D44-8A34-74A47238A9E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802E1C88-EBA8-4488-8484-74B7FCC5D5B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D61DA420-5695-4924-BFE3-CFAE0AF67E8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864A3F-A130-4B56-B4F5-7C9DA7506648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8051358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4F774EAB-297C-4346-97B2-E629E9C9E4A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3D01731D-F8D0-49BF-9C6D-1C3B0D7FC2A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6E725D9-DABB-4934-B5D2-78963B6E4D0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37EDFC-5C6F-43B3-A02F-69A7D3F687C7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222030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6AADFF-63FF-4835-9AE7-F7CA25935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AEE1B3E-96DB-45A9-8059-7273683A7B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6BA2EBF-898F-4F45-84AC-555AE86D611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4EA42A9-650B-469F-92B2-1C84A2CB960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A89AFE1-1F5A-44C3-BB66-58D43E95BE0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45D751-DED5-45BB-A275-A50D7D80CEAC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34354930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1AC2FA4-185D-40A1-A3A9-A0E4D7B50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030CCFE-168C-47F4-B6D3-6F40077B8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E362198B-14D5-4AB3-B493-DA8C8A41E5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6B6673-A8A7-4527-ABA4-933AB37201A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74EBA7-2D12-4FF8-A508-DD7156B6617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BAA8CC-190F-4E14-A5C8-5831C9E01A1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542154-9FE1-479D-AD09-27980B3B1464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8787027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B22998E-4C0C-4509-86A9-6E6C47F01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3ACCE22F-572F-43CE-9FDC-5358B5A07F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u-HU" noProof="0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B32E4526-6379-4DB8-99CC-A01B201E86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775BA4-6B61-41B8-B698-3245B136936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2E23A72-EFCB-4D99-B0EB-CBCCF5B46BC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A3E9DC-3580-4CE9-A319-D13756D2232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B1E55E-F81C-4E4F-BC7C-6A19C7506083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42891940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BDF5FF2-2B6D-42B8-BF6E-33453BF81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279E3DE-F89E-46DC-B118-B8B6EE2040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9ACACFD-3367-4377-95CA-3D9B0A253B1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D4C4BAC-85BF-432A-9AF8-BF37C09D7C5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FF3C525-9F3B-47AB-AA85-11CAF13F74E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6E8003-345D-4B96-8B5E-35935E01067F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0156189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34938A2E-CF3A-4991-9C23-07B7278838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707188" y="228600"/>
            <a:ext cx="2135187" cy="5870575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80E9889-67D5-43CF-B1C4-C52F6C7DDE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01625" y="228600"/>
            <a:ext cx="6253163" cy="5870575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6B4F957-9844-49CB-8026-A752D099B22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26B94FB-7925-40BA-A170-219671E34BF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08C5FD4-8AF0-4186-B5CB-40F85EA35E8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02FB16-74AD-4ECC-B73F-51EDDE869E40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845852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5233C48-69F6-494D-BDD8-ACD3A8F96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58CB856A-78F0-4232-9A65-1B7EF5246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D222B11-D070-4517-B794-2ED6E7F83A5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2042B22-B563-40BA-8333-DBEA130D46C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3231A3E-E418-4DB1-9A86-145B956C400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04F6FC-8C33-4CA1-9A4E-A878BFF3A2E1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373596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C39DB6E-1A0F-4926-B2B9-01A3E20F1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3CEA14A-845B-4208-957E-5F9D53B41A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1625" y="1676400"/>
            <a:ext cx="4194175" cy="442277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C3150840-3536-4F58-987C-8D5FD83C2C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194175" cy="442277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C52358C-1401-48BD-B9FD-46ABAB7C61F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DE90F01-C1EA-4559-81F3-EAFD16AC29B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F67BC75-9686-4313-82D0-49A38115ADF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364683-2295-426F-8072-311B5EA546AF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312580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58E976A-CE1D-4366-9D4A-4E2F946A5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147E749-AB41-4076-AAFD-112A043CAF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8B7A3C28-6A9B-4E02-A595-3E43FD1D65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967419E3-7D4E-4935-BF7E-8CD4DC9D40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B9B2B33D-8A0D-4033-A056-67B7B45353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DE5EEAD2-43C6-4FB1-83C7-DB8831326AA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63FDA43D-5532-4542-9CBB-63EC1E2C27C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0042FE53-49B2-4B60-BBFD-E7E4AF20F31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16A75E-067E-4CDF-B487-92004F5A2B6B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087855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07534FA-3450-40B4-890B-2ECC06201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913B6A18-9333-46A2-A95B-25A6A903263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30B2B131-AA3C-418F-AD8F-CEE75651F0E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9E73CAAC-3B7B-4687-968C-0A92A832EA2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CF8DC6-6014-41D8-BBDA-C14B6657445F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596563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70B9FA52-A211-4059-94CA-CA67C36FD33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7DA01B90-2FAD-48C7-BE14-C5CE4EDC611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48B81E6-83D8-422E-9D16-6A6E8E76FB0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BE1750-1C3B-475D-B0E2-10F99EBC6CAD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1743023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2A8749C-069C-4AB3-8C10-9FFB75115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157E43D-81E9-4172-8B84-00E49DB049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219481E9-B47D-4AAD-A1CE-6CC3F81C54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E92455-A63F-4EB7-A128-305AEE602B6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0719CC-1B8D-4B99-B7A9-9D1A4501133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4C6B3F-575C-4CD5-B48B-9284DD436F2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72AFEB-458A-4E3D-AE36-182553079B16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859637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DF90A8B-2054-4AA2-B202-EE1038580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26959AA6-56B4-4FF8-9EB4-595DF04EE7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u-HU" noProof="0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16A3EBFC-C382-4EB6-99E6-54DC23B6C2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2F9AF3E-3D6A-4B33-A290-519427FBF5E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1FE690-642E-46FE-9A62-BED81ADE5C1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AAFBCC-7DCC-4CEF-A48E-91E3631103D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7D7538-70EE-402F-AAFC-D83220D3D811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  <p:extLst>
      <p:ext uri="{BB962C8B-B14F-4D97-AF65-F5344CB8AC3E}">
        <p14:creationId xmlns:p14="http://schemas.microsoft.com/office/powerpoint/2010/main" val="2673793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id="{4C09E6BA-7020-41ED-9CE0-D50BFA4B6C4E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 bwMode="auto">
          <a:xfrm>
            <a:off x="301625" y="228600"/>
            <a:ext cx="8510588" cy="1325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hu-HU" altLang="hu-HU"/>
              <a:t>Mintacím szerkesztése</a:t>
            </a:r>
          </a:p>
        </p:txBody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55BB86CF-DECA-4D1F-92D1-DDB3BDC2AAEE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 bwMode="auto">
          <a:xfrm>
            <a:off x="301625" y="1676400"/>
            <a:ext cx="8540750" cy="4422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u-HU" altLang="hu-HU"/>
              <a:t>Mintaszöveg szerkesztése</a:t>
            </a:r>
          </a:p>
          <a:p>
            <a:pPr lvl="1"/>
            <a:r>
              <a:rPr lang="hu-HU" altLang="hu-HU"/>
              <a:t>Második szint</a:t>
            </a:r>
          </a:p>
          <a:p>
            <a:pPr lvl="2"/>
            <a:r>
              <a:rPr lang="hu-HU" altLang="hu-HU"/>
              <a:t>Harmadik szint</a:t>
            </a:r>
          </a:p>
          <a:p>
            <a:pPr lvl="3"/>
            <a:r>
              <a:rPr lang="hu-HU" altLang="hu-HU"/>
              <a:t>Negyedik szint</a:t>
            </a:r>
          </a:p>
          <a:p>
            <a:pPr lvl="4"/>
            <a:r>
              <a:rPr lang="hu-HU" altLang="hu-HU"/>
              <a:t>Ötödik szint</a:t>
            </a:r>
          </a:p>
        </p:txBody>
      </p:sp>
      <p:sp>
        <p:nvSpPr>
          <p:cNvPr id="68612" name="Rectangle 4">
            <a:extLst>
              <a:ext uri="{FF2B5EF4-FFF2-40B4-BE49-F238E27FC236}">
                <a16:creationId xmlns:a16="http://schemas.microsoft.com/office/drawing/2014/main" id="{1FEA8BA2-CC53-4E9F-9876-C8761EADA838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04800" y="6245225"/>
            <a:ext cx="22860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8613" name="Rectangle 5">
            <a:extLst>
              <a:ext uri="{FF2B5EF4-FFF2-40B4-BE49-F238E27FC236}">
                <a16:creationId xmlns:a16="http://schemas.microsoft.com/office/drawing/2014/main" id="{39D24D83-9EB7-492B-9AB3-C3601BF92BF5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68614" name="Rectangle 6">
            <a:extLst>
              <a:ext uri="{FF2B5EF4-FFF2-40B4-BE49-F238E27FC236}">
                <a16:creationId xmlns:a16="http://schemas.microsoft.com/office/drawing/2014/main" id="{08311454-4C57-4985-B757-32D20F4D1B9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2860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B50B01B-D5B8-4317-9755-069A5DEC0CDF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§"/>
        <a:defRPr sz="32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>
            <a:extLst>
              <a:ext uri="{FF2B5EF4-FFF2-40B4-BE49-F238E27FC236}">
                <a16:creationId xmlns:a16="http://schemas.microsoft.com/office/drawing/2014/main" id="{DA45C492-5646-44E1-A805-BE45CE853C9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 bwMode="auto">
          <a:xfrm>
            <a:off x="301625" y="228600"/>
            <a:ext cx="8510588" cy="1325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hu-HU" altLang="hu-HU"/>
              <a:t>Mintacím szerkesztése</a:t>
            </a:r>
          </a:p>
        </p:txBody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DE2F9D8B-09AB-4EA0-A2E0-E202A1AA7043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 bwMode="auto">
          <a:xfrm>
            <a:off x="301625" y="1676400"/>
            <a:ext cx="8540750" cy="4422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u-HU" altLang="hu-HU"/>
              <a:t>Mintaszöveg szerkesztése</a:t>
            </a:r>
          </a:p>
          <a:p>
            <a:pPr lvl="1"/>
            <a:r>
              <a:rPr lang="hu-HU" altLang="hu-HU"/>
              <a:t>Második szint</a:t>
            </a:r>
          </a:p>
          <a:p>
            <a:pPr lvl="2"/>
            <a:r>
              <a:rPr lang="hu-HU" altLang="hu-HU"/>
              <a:t>Harmadik szint</a:t>
            </a:r>
          </a:p>
          <a:p>
            <a:pPr lvl="3"/>
            <a:r>
              <a:rPr lang="hu-HU" altLang="hu-HU"/>
              <a:t>Negyedik szint</a:t>
            </a:r>
          </a:p>
          <a:p>
            <a:pPr lvl="4"/>
            <a:r>
              <a:rPr lang="hu-HU" altLang="hu-HU"/>
              <a:t>Ötödik szint</a:t>
            </a:r>
          </a:p>
        </p:txBody>
      </p:sp>
      <p:sp>
        <p:nvSpPr>
          <p:cNvPr id="71684" name="Rectangle 4">
            <a:extLst>
              <a:ext uri="{FF2B5EF4-FFF2-40B4-BE49-F238E27FC236}">
                <a16:creationId xmlns:a16="http://schemas.microsoft.com/office/drawing/2014/main" id="{C29CC13D-77E9-45DF-9913-ED467C20FFA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04800" y="6245225"/>
            <a:ext cx="22860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71685" name="Rectangle 5">
            <a:extLst>
              <a:ext uri="{FF2B5EF4-FFF2-40B4-BE49-F238E27FC236}">
                <a16:creationId xmlns:a16="http://schemas.microsoft.com/office/drawing/2014/main" id="{9D6A26C5-9383-4BDC-8CA2-AEBF80A17F64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endParaRPr lang="hu-HU" altLang="hu-HU"/>
          </a:p>
        </p:txBody>
      </p:sp>
      <p:sp>
        <p:nvSpPr>
          <p:cNvPr id="71686" name="Rectangle 6">
            <a:extLst>
              <a:ext uri="{FF2B5EF4-FFF2-40B4-BE49-F238E27FC236}">
                <a16:creationId xmlns:a16="http://schemas.microsoft.com/office/drawing/2014/main" id="{027F6FA7-4C54-4F6D-A4A0-F8138B3D9160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2860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buClrTx/>
              <a:buSzTx/>
              <a:buFontTx/>
              <a:buNone/>
              <a:defRPr sz="1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7E5A7DFB-0486-4E66-905C-5F26B544625F}" type="slidenum">
              <a:rPr lang="hu-HU" altLang="hu-HU"/>
              <a:pPr>
                <a:defRPr/>
              </a:pPr>
              <a:t>‹#›</a:t>
            </a:fld>
            <a:endParaRPr lang="hu-HU" altLang="hu-HU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§"/>
        <a:defRPr sz="32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1022350"/>
            <a:ext cx="532209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5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837744"/>
            <a:ext cx="302419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495" y="640894"/>
            <a:ext cx="126206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17402" y="635716"/>
            <a:ext cx="246459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041" y="635715"/>
            <a:ext cx="8180897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7" name="Rectangle 1">
            <a:extLst>
              <a:ext uri="{FF2B5EF4-FFF2-40B4-BE49-F238E27FC236}">
                <a16:creationId xmlns:a16="http://schemas.microsoft.com/office/drawing/2014/main" id="{F0A3BDCC-28EB-4435-9890-BFF6E69DB3F1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718879" y="800392"/>
            <a:ext cx="7698523" cy="121210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0000"/>
          </a:bodyPr>
          <a:lstStyle/>
          <a:p>
            <a:pPr eaLnBrk="1" hangingPunct="1">
              <a:lnSpc>
                <a:spcPct val="90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hu-HU" altLang="hu-HU" sz="2000" dirty="0"/>
              <a:t> </a:t>
            </a:r>
            <a:r>
              <a:rPr lang="en-US" altLang="hu-HU" sz="3200" b="1" dirty="0">
                <a:solidFill>
                  <a:schemeClr val="tx1"/>
                </a:solidFill>
              </a:rPr>
              <a:t>Latest knowledge on the epidemiology of African swine fever in Hungary</a:t>
            </a:r>
            <a:endParaRPr lang="hu-HU" altLang="hu-HU" sz="3000" dirty="0">
              <a:solidFill>
                <a:schemeClr val="tx1"/>
              </a:solidFill>
            </a:endParaRP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C6A0E1A0-D6FF-46FD-AEA9-33D078C685D6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107504" y="2490436"/>
            <a:ext cx="9036496" cy="410691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 anchor="ctr">
            <a:normAutofit fontScale="77500" lnSpcReduction="20000"/>
          </a:bodyPr>
          <a:lstStyle/>
          <a:p>
            <a:pPr eaLnBrk="1" hangingPunct="1">
              <a:spcBef>
                <a:spcPts val="900"/>
              </a:spcBef>
              <a:buFont typeface="Wingdings" panose="05000000000000000000" pitchFamily="2" charset="2"/>
              <a:buNone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hu-HU" altLang="hu-HU" sz="2100" dirty="0"/>
              <a:t>    </a:t>
            </a:r>
          </a:p>
          <a:p>
            <a:pPr eaLnBrk="1" hangingPunct="1">
              <a:spcBef>
                <a:spcPts val="900"/>
              </a:spcBef>
              <a:buFont typeface="Wingdings" panose="05000000000000000000" pitchFamily="2" charset="2"/>
              <a:buNone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endParaRPr lang="hu-HU" altLang="hu-HU" sz="2100" dirty="0"/>
          </a:p>
          <a:p>
            <a:pPr eaLnBrk="1" hangingPunct="1">
              <a:spcBef>
                <a:spcPts val="900"/>
              </a:spcBef>
              <a:buFont typeface="Wingdings" panose="05000000000000000000" pitchFamily="2" charset="2"/>
              <a:buNone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endParaRPr lang="hu-HU" altLang="hu-HU" sz="2100" dirty="0"/>
          </a:p>
          <a:p>
            <a:pPr algn="ctr" eaLnBrk="1" hangingPunct="1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hu-HU" altLang="hu-HU" sz="2100" dirty="0"/>
              <a:t>         </a:t>
            </a:r>
            <a:endParaRPr lang="hu-HU" altLang="hu-HU" sz="3600" b="1" dirty="0"/>
          </a:p>
          <a:p>
            <a:pPr algn="ctr" eaLnBrk="1" hangingPunct="1">
              <a:spcBef>
                <a:spcPts val="900"/>
              </a:spcBef>
              <a:buFont typeface="Wingdings" panose="05000000000000000000" pitchFamily="2" charset="2"/>
              <a:buNone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GB" altLang="hu-HU" sz="4400" b="1" dirty="0"/>
              <a:t>   University of Veterinary Medicine</a:t>
            </a:r>
          </a:p>
          <a:p>
            <a:pPr algn="ctr" eaLnBrk="1" hangingPunct="1">
              <a:spcBef>
                <a:spcPts val="900"/>
              </a:spcBef>
              <a:buFont typeface="Wingdings" panose="05000000000000000000" pitchFamily="2" charset="2"/>
              <a:buNone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GB" altLang="hu-HU" sz="4400" b="1" dirty="0"/>
              <a:t> Budapest</a:t>
            </a:r>
          </a:p>
          <a:p>
            <a:pPr algn="ctr" eaLnBrk="1" hangingPunct="1">
              <a:spcBef>
                <a:spcPts val="900"/>
              </a:spcBef>
              <a:buFont typeface="Wingdings" panose="05000000000000000000" pitchFamily="2" charset="2"/>
              <a:buNone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hu-HU" altLang="hu-HU" sz="3600" b="1" dirty="0"/>
              <a:t>17</a:t>
            </a:r>
            <a:r>
              <a:rPr lang="en-GB" altLang="hu-HU" sz="3600" b="1" dirty="0"/>
              <a:t>.09.202</a:t>
            </a:r>
            <a:r>
              <a:rPr lang="hu-HU" altLang="hu-HU" sz="3600" b="1" dirty="0"/>
              <a:t>4</a:t>
            </a:r>
            <a:r>
              <a:rPr lang="en-GB" altLang="hu-HU" sz="3600" b="1" dirty="0"/>
              <a:t>.</a:t>
            </a:r>
          </a:p>
          <a:p>
            <a:pPr algn="ctr" eaLnBrk="1" hangingPunct="1">
              <a:spcBef>
                <a:spcPts val="900"/>
              </a:spcBef>
              <a:buFont typeface="Wingdings" panose="05000000000000000000" pitchFamily="2" charset="2"/>
              <a:buNone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endParaRPr lang="hu-HU" altLang="hu-HU" sz="3600" b="1" dirty="0"/>
          </a:p>
          <a:p>
            <a:pPr algn="ctr" eaLnBrk="1" hangingPunct="1">
              <a:spcBef>
                <a:spcPts val="900"/>
              </a:spcBef>
              <a:buNone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hu-HU" altLang="hu-HU" sz="3300" b="1" dirty="0"/>
              <a:t>Zsolt Földi DVM</a:t>
            </a:r>
          </a:p>
          <a:p>
            <a:pPr algn="ctr" eaLnBrk="1" hangingPunct="1">
              <a:spcBef>
                <a:spcPts val="900"/>
              </a:spcBef>
              <a:buFont typeface="Wingdings" panose="05000000000000000000" pitchFamily="2" charset="2"/>
              <a:buNone/>
              <a:tabLst>
                <a:tab pos="34290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GB" altLang="hu-HU" sz="2800" dirty="0"/>
              <a:t>Head of National CSF and ASF Expert Group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The first AS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F</a:t>
            </a: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 case in Hungary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 – 21.04.2018.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" name="Tartalom helye 1">
            <a:extLst>
              <a:ext uri="{FF2B5EF4-FFF2-40B4-BE49-F238E27FC236}">
                <a16:creationId xmlns:a16="http://schemas.microsoft.com/office/drawing/2014/main" id="{AA86F329-1AFD-A20F-7D9A-BACAE2671C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38FE69E5-1FA0-25B0-2E56-A6EE739CC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80" y="1814480"/>
            <a:ext cx="6988922" cy="494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1028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Official AS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F</a:t>
            </a: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 risk areas after the infection of Szabolcs-</a:t>
            </a:r>
            <a:r>
              <a:rPr lang="en-US" altLang="hu-HU" sz="2800" b="1" dirty="0" err="1">
                <a:solidFill>
                  <a:schemeClr val="tx1"/>
                </a:solidFill>
                <a:latin typeface="+mn-lt"/>
              </a:rPr>
              <a:t>Szatmár</a:t>
            </a: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-</a:t>
            </a:r>
            <a:r>
              <a:rPr lang="en-US" altLang="hu-HU" sz="2800" b="1" dirty="0" err="1">
                <a:solidFill>
                  <a:schemeClr val="tx1"/>
                </a:solidFill>
                <a:latin typeface="+mn-lt"/>
              </a:rPr>
              <a:t>Bereg</a:t>
            </a: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 County (May 16, 2018)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" name="Tartalom helye 1">
            <a:extLst>
              <a:ext uri="{FF2B5EF4-FFF2-40B4-BE49-F238E27FC236}">
                <a16:creationId xmlns:a16="http://schemas.microsoft.com/office/drawing/2014/main" id="{CA77CD31-124F-A0BC-B096-761E4C625C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7" name="Kép 6" descr="A képen térkép látható&#10;&#10;Automatikusan generált leírás">
            <a:extLst>
              <a:ext uri="{FF2B5EF4-FFF2-40B4-BE49-F238E27FC236}">
                <a16:creationId xmlns:a16="http://schemas.microsoft.com/office/drawing/2014/main" id="{98B14828-F1D2-4EA2-2ECE-343CE31974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88" y="1891145"/>
            <a:ext cx="7011785" cy="4966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2292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ASF risk analysis – practical implementation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 1.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77500" lnSpcReduction="20000"/>
          </a:bodyPr>
          <a:lstStyle/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b="1" u="sng" dirty="0">
                <a:effectLst/>
                <a:cs typeface="Times New Roman" panose="02020603050405020304" pitchFamily="18" charset="0"/>
              </a:rPr>
              <a:t>First level</a:t>
            </a:r>
          </a:p>
          <a:p>
            <a:pPr marL="0" indent="0" algn="just" eaLnBrk="1" hangingPunct="1">
              <a:lnSpc>
                <a:spcPct val="12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•	We use an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own algorithm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running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in an R software environment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to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identify extremely high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risk (infected), high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risk and medium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risk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hunting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(game)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management units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(the low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risk area classification was discontinued following the </a:t>
            </a:r>
            <a:r>
              <a:rPr lang="en-US" altLang="hu-HU" sz="2800" dirty="0" err="1">
                <a:effectLst/>
                <a:cs typeface="Times New Roman" panose="02020603050405020304" pitchFamily="18" charset="0"/>
              </a:rPr>
              <a:t>propos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al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of the 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National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Expert Group meeting in December 2019). </a:t>
            </a:r>
          </a:p>
          <a:p>
            <a:pPr marL="0" indent="0" algn="just" eaLnBrk="1" hangingPunct="1">
              <a:lnSpc>
                <a:spcPct val="12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•	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algorithm defines these areas based on the density of wild boars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in the hunting management units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and the distance of the hunting management units from the wild boar cases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in Hungary, and from wild boar cases near the Hungarian border 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(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within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an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about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20 km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wide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belt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).</a:t>
            </a:r>
            <a:endParaRPr lang="en-US" altLang="hu-HU" sz="2800" dirty="0">
              <a:effectLst/>
              <a:cs typeface="Times New Roman" panose="02020603050405020304" pitchFamily="18" charset="0"/>
            </a:endParaRPr>
          </a:p>
          <a:p>
            <a:pPr marL="0" indent="0" algn="just" eaLnBrk="1" hangingPunct="1">
              <a:lnSpc>
                <a:spcPct val="12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•	For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interactive </a:t>
            </a:r>
            <a:r>
              <a:rPr lang="en-US" altLang="hu-HU" sz="2800" b="1" dirty="0" err="1">
                <a:effectLst/>
                <a:cs typeface="Times New Roman" panose="02020603050405020304" pitchFamily="18" charset="0"/>
              </a:rPr>
              <a:t>visualisation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we use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QGIS software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en-US" altLang="hu-HU" sz="2800" u="sng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951946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ASF risk analysis – practical implementation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 2.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2500" lnSpcReduction="20000"/>
          </a:bodyPr>
          <a:lstStyle/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b="1" u="sng" dirty="0">
                <a:effectLst/>
                <a:cs typeface="Times New Roman" panose="02020603050405020304" pitchFamily="18" charset="0"/>
              </a:rPr>
              <a:t>Second level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Expert Group will make the final decision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 err="1">
                <a:effectLst/>
                <a:cs typeface="Times New Roman" panose="02020603050405020304" pitchFamily="18" charset="0"/>
              </a:rPr>
              <a:t>tak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ing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into account other important factors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such as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effective natural and artificial barriers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,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epidemiological information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, in particular 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geographical location of new cases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in relation to previous cases,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the distance of new cases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from 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boundary of the infected and high risk area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u="sng" dirty="0">
                <a:effectLst/>
                <a:cs typeface="Times New Roman" panose="02020603050405020304" pitchFamily="18" charset="0"/>
              </a:rPr>
              <a:t>Update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We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updated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the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risk analysis for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any significant change in the epidemiological situation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u="sng" dirty="0">
                <a:effectLst/>
                <a:cs typeface="Times New Roman" panose="02020603050405020304" pitchFamily="18" charset="0"/>
              </a:rPr>
              <a:t>Modification of the system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If justified by practical experience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u="sng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8080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ASF risk analysis – practical implementation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 3.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2500" lnSpcReduction="20000"/>
          </a:bodyPr>
          <a:lstStyle/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b="1" u="sng" dirty="0">
                <a:effectLst/>
                <a:cs typeface="Times New Roman" panose="02020603050405020304" pitchFamily="18" charset="0"/>
              </a:rPr>
              <a:t>The most important modifications of the risk analysis system</a:t>
            </a:r>
            <a:endParaRPr lang="hu-HU" altLang="hu-HU" sz="2800" b="1" u="sng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hu-HU" altLang="hu-HU" sz="2800" dirty="0">
                <a:effectLst/>
                <a:cs typeface="Times New Roman" panose="02020603050405020304" pitchFamily="18" charset="0"/>
              </a:rPr>
              <a:t>In 19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July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2021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it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has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been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propose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d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that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administrative decisions should then be based on a risk analysis taking into account cases within one year 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(last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year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).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It was preceded by a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comprehensive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retrospective study. It was necessary because we had taken into account all the cases that had occurred until then, so the risk would never have decreased or disappeared.</a:t>
            </a:r>
            <a:endParaRPr lang="hu-HU" altLang="hu-HU" sz="2800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hu-HU" altLang="hu-HU" sz="2800" dirty="0">
                <a:effectLst/>
                <a:cs typeface="Times New Roman" panose="02020603050405020304" pitchFamily="18" charset="0"/>
              </a:rPr>
              <a:t>In 17 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August 2022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existing risk analysis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has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been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s</a:t>
            </a:r>
            <a:r>
              <a:rPr lang="en-US" altLang="hu-HU" sz="2800" b="1" dirty="0" err="1">
                <a:effectLst/>
                <a:cs typeface="Times New Roman" panose="02020603050405020304" pitchFamily="18" charset="0"/>
              </a:rPr>
              <a:t>upplement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ed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with a second step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, in 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case of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hunting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management units that could be reclassified from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extremely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high risk to high risk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based on the first (original) step. </a:t>
            </a:r>
            <a:endParaRPr lang="hu-HU" altLang="hu-HU" sz="2800" u="sng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68238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Adding a new second step to the ASF risk analysis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 1.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GB" altLang="hu-HU" sz="2800" dirty="0">
                <a:effectLst/>
                <a:cs typeface="Times New Roman" panose="02020603050405020304" pitchFamily="18" charset="0"/>
              </a:rPr>
              <a:t>In the 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2022/2023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 hunting year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, there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was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a few occasions within the infected area where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the distance between a new case and the nearest case within one year was much greater than usual 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(large jumps of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at least 20 km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). 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GB" altLang="hu-HU" sz="2800" dirty="0">
                <a:effectLst/>
                <a:cs typeface="Times New Roman" panose="02020603050405020304" pitchFamily="18" charset="0"/>
              </a:rPr>
              <a:t>This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could be a problem 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if the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ASF risk of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hunting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(game)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management units close to such a new case had decreased prior to the big jump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, and therefore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during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the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first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step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a proposal was made to reclassify these units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 from infected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to high risk. </a:t>
            </a:r>
            <a:endParaRPr lang="en-GB" altLang="hu-HU" sz="2800" b="1" u="sng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261874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Map - Cases with a big jump</a:t>
            </a:r>
            <a:endParaRPr lang="hu-HU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" name="Tartalom helye 1">
            <a:extLst>
              <a:ext uri="{FF2B5EF4-FFF2-40B4-BE49-F238E27FC236}">
                <a16:creationId xmlns:a16="http://schemas.microsoft.com/office/drawing/2014/main" id="{FBADEC38-82A4-3875-C297-706F8D862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DA3138E2-AE69-02C8-598D-AC06CA96B1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125" y="1014643"/>
            <a:ext cx="8141799" cy="578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10781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Adding a new second step to the ASF risk analysis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 2.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2500" lnSpcReduction="10000"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After a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comprehensive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analysis, 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Risk Analysis Action Group decided to add a second step to the current risk analysis system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, where 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algorithm examine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s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whether cases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within one year have occurred within 30 km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radius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of the border of the units proposed to be reclassified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(in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the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first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step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of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analysis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)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from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the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infected area (from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extremely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high risk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)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to high risk. If yes,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the infected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(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extremely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high risk)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area remains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the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classification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of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these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units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.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This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procedure provides more reliability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than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before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for possible area reductions, while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at the same time providing an appropriate level of risk reduction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for this risk analysis.</a:t>
            </a: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52765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The effectiveness of ASF risk analysis so far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lnSpcReduction="10000"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effectiveness of the risk assessment is well characterized by the fact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that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99.9 percent of all AS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F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cases confirmed in wild boars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in Hungary until September 5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.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202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4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were found within the infected area.</a:t>
            </a:r>
            <a:endParaRPr lang="hu-HU" altLang="hu-HU" sz="28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Moreover, from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January 1, 2021, all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confirmed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wilde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boar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cases occurred within the infected area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.</a:t>
            </a:r>
            <a:endParaRPr lang="hu-HU" altLang="hu-HU" sz="2800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So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w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have improved this already extremely effective system even further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by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introducing the second step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mentionded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earlier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609138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0000"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</a:rPr>
              <a:t>Proposal of the National Expert Group on 15 September 2022 and changes to the official risk areas from 27</a:t>
            </a:r>
            <a:r>
              <a:rPr lang="hu-HU" altLang="hu-HU" sz="2800" b="1" dirty="0">
                <a:solidFill>
                  <a:schemeClr val="tx1"/>
                </a:solidFill>
              </a:rPr>
              <a:t> </a:t>
            </a:r>
            <a:r>
              <a:rPr lang="hu-HU" altLang="hu-HU" sz="2800" b="1" dirty="0" err="1">
                <a:solidFill>
                  <a:schemeClr val="tx1"/>
                </a:solidFill>
              </a:rPr>
              <a:t>June</a:t>
            </a:r>
            <a:r>
              <a:rPr lang="hu-HU" altLang="hu-HU" sz="2800" b="1" dirty="0">
                <a:solidFill>
                  <a:schemeClr val="tx1"/>
                </a:solidFill>
              </a:rPr>
              <a:t> </a:t>
            </a:r>
            <a:r>
              <a:rPr lang="en-US" altLang="hu-HU" sz="2800" b="1" dirty="0">
                <a:solidFill>
                  <a:schemeClr val="tx1"/>
                </a:solidFill>
              </a:rPr>
              <a:t>2023</a:t>
            </a:r>
            <a:endParaRPr lang="en-GB" altLang="hu-HU" sz="2800" b="1" dirty="0">
              <a:solidFill>
                <a:schemeClr val="tx1"/>
              </a:solidFill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Autofit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400" dirty="0">
                <a:latin typeface="+mj-lt"/>
              </a:rPr>
              <a:t>At its meeting on </a:t>
            </a:r>
            <a:r>
              <a:rPr lang="en-US" altLang="hu-HU" sz="2400" b="1" dirty="0">
                <a:latin typeface="+mj-lt"/>
              </a:rPr>
              <a:t>15 September 2022</a:t>
            </a:r>
            <a:r>
              <a:rPr lang="en-US" altLang="hu-HU" sz="2400" dirty="0">
                <a:latin typeface="+mj-lt"/>
              </a:rPr>
              <a:t>, the </a:t>
            </a:r>
            <a:r>
              <a:rPr lang="en-US" altLang="hu-HU" sz="2400" b="1" dirty="0">
                <a:latin typeface="+mj-lt"/>
              </a:rPr>
              <a:t>National Expert Group, after </a:t>
            </a:r>
            <a:r>
              <a:rPr lang="en-US" altLang="hu-HU" sz="2400" b="1" dirty="0" err="1">
                <a:latin typeface="+mj-lt"/>
              </a:rPr>
              <a:t>analysing</a:t>
            </a:r>
            <a:r>
              <a:rPr lang="en-US" altLang="hu-HU" sz="2400" b="1" dirty="0">
                <a:latin typeface="+mj-lt"/>
              </a:rPr>
              <a:t> the risk analysis, the epidemiological situation and the negative PCR results, recommended</a:t>
            </a:r>
            <a:r>
              <a:rPr lang="hu-HU" altLang="hu-HU" sz="2400" b="1" dirty="0">
                <a:latin typeface="+mj-lt"/>
              </a:rPr>
              <a:t> </a:t>
            </a:r>
            <a:r>
              <a:rPr lang="hu-HU" altLang="hu-HU" sz="2400" dirty="0" err="1">
                <a:latin typeface="+mj-lt"/>
              </a:rPr>
              <a:t>the</a:t>
            </a:r>
            <a:r>
              <a:rPr lang="hu-HU" altLang="hu-HU" sz="2400" dirty="0">
                <a:latin typeface="+mj-lt"/>
              </a:rPr>
              <a:t> </a:t>
            </a:r>
            <a:r>
              <a:rPr lang="hu-HU" altLang="hu-HU" sz="2400" dirty="0" err="1">
                <a:latin typeface="+mj-lt"/>
              </a:rPr>
              <a:t>followings</a:t>
            </a:r>
            <a:r>
              <a:rPr lang="hu-HU" altLang="hu-HU" sz="2400" dirty="0">
                <a:latin typeface="+mj-lt"/>
              </a:rPr>
              <a:t>: </a:t>
            </a:r>
          </a:p>
          <a:p>
            <a:pPr lvl="1"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dirty="0">
                <a:latin typeface="+mj-lt"/>
              </a:rPr>
              <a:t>Reduction of the infected area in </a:t>
            </a:r>
            <a:r>
              <a:rPr lang="en-US" altLang="hu-HU" sz="2200" dirty="0" err="1">
                <a:latin typeface="+mj-lt"/>
              </a:rPr>
              <a:t>Jász</a:t>
            </a:r>
            <a:r>
              <a:rPr lang="en-US" altLang="hu-HU" sz="2200" dirty="0">
                <a:latin typeface="+mj-lt"/>
              </a:rPr>
              <a:t>-</a:t>
            </a:r>
            <a:r>
              <a:rPr lang="en-US" altLang="hu-HU" sz="2200" dirty="0" err="1">
                <a:latin typeface="+mj-lt"/>
              </a:rPr>
              <a:t>Nagykun</a:t>
            </a:r>
            <a:r>
              <a:rPr lang="en-US" altLang="hu-HU" sz="2200" dirty="0">
                <a:latin typeface="+mj-lt"/>
              </a:rPr>
              <a:t>-Szolnok (+ 1 </a:t>
            </a:r>
            <a:r>
              <a:rPr lang="hu-HU" altLang="hu-HU" sz="2200" dirty="0" err="1">
                <a:latin typeface="+mj-lt"/>
              </a:rPr>
              <a:t>hunting</a:t>
            </a:r>
            <a:r>
              <a:rPr lang="en-US" altLang="hu-HU" sz="2200" dirty="0">
                <a:latin typeface="+mj-lt"/>
              </a:rPr>
              <a:t> </a:t>
            </a:r>
            <a:r>
              <a:rPr lang="hu-HU" altLang="hu-HU" sz="2200" dirty="0">
                <a:latin typeface="+mj-lt"/>
              </a:rPr>
              <a:t>(game) </a:t>
            </a:r>
            <a:r>
              <a:rPr lang="en-US" altLang="hu-HU" sz="2200" dirty="0">
                <a:latin typeface="+mj-lt"/>
              </a:rPr>
              <a:t>management unit in Pest county adjacent to JNK county) and </a:t>
            </a:r>
            <a:r>
              <a:rPr lang="en-US" altLang="hu-HU" sz="2200" dirty="0" err="1">
                <a:latin typeface="+mj-lt"/>
              </a:rPr>
              <a:t>Békés</a:t>
            </a:r>
            <a:r>
              <a:rPr lang="en-US" altLang="hu-HU" sz="2200" dirty="0">
                <a:latin typeface="+mj-lt"/>
              </a:rPr>
              <a:t> counties</a:t>
            </a:r>
            <a:endParaRPr lang="hu-HU" altLang="hu-HU" sz="2200" dirty="0">
              <a:latin typeface="+mj-lt"/>
            </a:endParaRPr>
          </a:p>
          <a:p>
            <a:pPr lvl="1"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dirty="0">
                <a:latin typeface="+mj-lt"/>
              </a:rPr>
              <a:t>Reduction of the high risk area in the counties of Bács-</a:t>
            </a:r>
            <a:r>
              <a:rPr lang="en-US" altLang="hu-HU" sz="2200" dirty="0" err="1">
                <a:latin typeface="+mj-lt"/>
              </a:rPr>
              <a:t>Kiskun</a:t>
            </a:r>
            <a:r>
              <a:rPr lang="en-US" altLang="hu-HU" sz="2200" dirty="0">
                <a:latin typeface="+mj-lt"/>
              </a:rPr>
              <a:t>, </a:t>
            </a:r>
            <a:r>
              <a:rPr lang="en-US" altLang="hu-HU" sz="2200" dirty="0" err="1">
                <a:latin typeface="+mj-lt"/>
              </a:rPr>
              <a:t>Békés</a:t>
            </a:r>
            <a:r>
              <a:rPr lang="en-US" altLang="hu-HU" sz="2200" dirty="0">
                <a:latin typeface="+mj-lt"/>
              </a:rPr>
              <a:t>, </a:t>
            </a:r>
            <a:r>
              <a:rPr lang="en-US" altLang="hu-HU" sz="2200" dirty="0" err="1">
                <a:latin typeface="+mj-lt"/>
              </a:rPr>
              <a:t>Csongrád-Csanád</a:t>
            </a:r>
            <a:r>
              <a:rPr lang="en-US" altLang="hu-HU" sz="2200" dirty="0">
                <a:latin typeface="+mj-lt"/>
              </a:rPr>
              <a:t> and </a:t>
            </a:r>
            <a:r>
              <a:rPr lang="en-US" altLang="hu-HU" sz="2200" dirty="0" err="1">
                <a:latin typeface="+mj-lt"/>
              </a:rPr>
              <a:t>Jász</a:t>
            </a:r>
            <a:r>
              <a:rPr lang="en-US" altLang="hu-HU" sz="2200" dirty="0">
                <a:latin typeface="+mj-lt"/>
              </a:rPr>
              <a:t>-</a:t>
            </a:r>
            <a:r>
              <a:rPr lang="en-US" altLang="hu-HU" sz="2200" dirty="0" err="1">
                <a:latin typeface="+mj-lt"/>
              </a:rPr>
              <a:t>Nagykun</a:t>
            </a:r>
            <a:r>
              <a:rPr lang="en-US" altLang="hu-HU" sz="2200" dirty="0">
                <a:latin typeface="+mj-lt"/>
              </a:rPr>
              <a:t>-Szolnok</a:t>
            </a:r>
            <a:endParaRPr lang="hu-HU" altLang="hu-HU" sz="2200" dirty="0">
              <a:latin typeface="+mj-lt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600" dirty="0">
                <a:latin typeface="+mj-lt"/>
              </a:rPr>
              <a:t>The proposal was finally adopted in Brussels in June 2023 and </a:t>
            </a:r>
            <a:r>
              <a:rPr lang="hu-HU" altLang="hu-HU" sz="2600" dirty="0" err="1">
                <a:latin typeface="+mj-lt"/>
              </a:rPr>
              <a:t>it</a:t>
            </a:r>
            <a:r>
              <a:rPr lang="hu-HU" altLang="hu-HU" sz="2600" dirty="0">
                <a:latin typeface="+mj-lt"/>
              </a:rPr>
              <a:t> </a:t>
            </a:r>
            <a:r>
              <a:rPr lang="en-US" altLang="hu-HU" sz="2600" dirty="0">
                <a:latin typeface="+mj-lt"/>
              </a:rPr>
              <a:t>entered into force on 27 June 2023</a:t>
            </a:r>
            <a:endParaRPr lang="hu-HU" altLang="hu-HU" sz="2600" b="1" dirty="0"/>
          </a:p>
        </p:txBody>
      </p:sp>
    </p:spTree>
    <p:extLst>
      <p:ext uri="{BB962C8B-B14F-4D97-AF65-F5344CB8AC3E}">
        <p14:creationId xmlns:p14="http://schemas.microsoft.com/office/powerpoint/2010/main" val="1046543981"/>
      </p:ext>
    </p:extLst>
  </p:cSld>
  <p:clrMapOvr>
    <a:masterClrMapping/>
  </p:clrMapOvr>
  <p:transition spd="med" advTm="66268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3" x="6269038" y="334010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5" name="Freeform: Shape 144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350041" y="586855"/>
            <a:ext cx="2401025" cy="3387497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 anchor="b">
            <a:normAutofit/>
          </a:bodyPr>
          <a:lstStyle/>
          <a:p>
            <a:pPr algn="r"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3500" dirty="0">
                <a:solidFill>
                  <a:srgbClr val="FFFFFF"/>
                </a:solidFill>
              </a:rPr>
              <a:t>Restricted areas in the EU due to ASF</a:t>
            </a:r>
            <a:endParaRPr lang="en-GB" altLang="hu-HU" sz="3500" dirty="0">
              <a:solidFill>
                <a:srgbClr val="FFFFFF"/>
              </a:solidFill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>
          <a:xfrm>
            <a:off x="3607694" y="649480"/>
            <a:ext cx="4916510" cy="5546047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 anchor="ctr">
            <a:normAutofit/>
          </a:bodyPr>
          <a:lstStyle/>
          <a:p>
            <a:pPr eaLnBrk="1" hangingPunct="1">
              <a:buClrTx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1700" dirty="0"/>
          </a:p>
        </p:txBody>
      </p:sp>
      <p:pic>
        <p:nvPicPr>
          <p:cNvPr id="3" name="Kép 2" descr="A képen szöveg, térkép, atlasz, diagram látható&#10;&#10;Automatikusan generált leírás">
            <a:extLst>
              <a:ext uri="{FF2B5EF4-FFF2-40B4-BE49-F238E27FC236}">
                <a16:creationId xmlns:a16="http://schemas.microsoft.com/office/drawing/2014/main" id="{C18BF317-F799-CB15-D041-CD3EFD1F3A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1900" y="-17922"/>
            <a:ext cx="48494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709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600" dirty="0">
                <a:solidFill>
                  <a:schemeClr val="tx1"/>
                </a:solidFill>
              </a:rPr>
              <a:t>Proposal of the National Expert Group on 15 September 2022 - national overview map</a:t>
            </a:r>
            <a:endParaRPr lang="en-GB" altLang="hu-HU" sz="2600" dirty="0">
              <a:solidFill>
                <a:schemeClr val="tx1"/>
              </a:solidFill>
            </a:endParaRPr>
          </a:p>
        </p:txBody>
      </p:sp>
      <p:sp>
        <p:nvSpPr>
          <p:cNvPr id="2" name="Tartalom helye 1">
            <a:extLst>
              <a:ext uri="{FF2B5EF4-FFF2-40B4-BE49-F238E27FC236}">
                <a16:creationId xmlns:a16="http://schemas.microsoft.com/office/drawing/2014/main" id="{B9C4363A-9110-F7F5-E021-46BC2E140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3" name="Kép 2" descr="A képen térkép, szöveg, atlasz látható&#10;&#10;Automatikusan generált leírás">
            <a:extLst>
              <a:ext uri="{FF2B5EF4-FFF2-40B4-BE49-F238E27FC236}">
                <a16:creationId xmlns:a16="http://schemas.microsoft.com/office/drawing/2014/main" id="{64263B87-BEDB-57E2-7291-FFC69AAC71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5" y="1258186"/>
            <a:ext cx="9144000" cy="5599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676096"/>
      </p:ext>
    </p:extLst>
  </p:cSld>
  <p:clrMapOvr>
    <a:masterClrMapping/>
  </p:clrMapOvr>
  <p:transition spd="med" advTm="66268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3" x="6269038" y="3340100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600" dirty="0"/>
              <a:t>Proposal of the National Expert Group on 15 September 2022 – </a:t>
            </a:r>
            <a:r>
              <a:rPr lang="hu-HU" altLang="hu-HU" sz="2600" dirty="0" err="1"/>
              <a:t>closer</a:t>
            </a:r>
            <a:r>
              <a:rPr lang="hu-HU" altLang="hu-HU" sz="2600" dirty="0"/>
              <a:t> </a:t>
            </a:r>
            <a:r>
              <a:rPr lang="en-US" altLang="hu-HU" sz="2600" dirty="0"/>
              <a:t>map </a:t>
            </a:r>
            <a:endParaRPr lang="en-GB" altLang="hu-HU" sz="2600" dirty="0"/>
          </a:p>
        </p:txBody>
      </p:sp>
      <p:sp>
        <p:nvSpPr>
          <p:cNvPr id="2" name="Tartalom helye 1">
            <a:extLst>
              <a:ext uri="{FF2B5EF4-FFF2-40B4-BE49-F238E27FC236}">
                <a16:creationId xmlns:a16="http://schemas.microsoft.com/office/drawing/2014/main" id="{0A272FF3-C4D6-1E09-0BE3-74FAF9DF6B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 descr="A képen szöveg, térkép, atlasz látható&#10;&#10;Automatikusan generált leírás">
            <a:extLst>
              <a:ext uri="{FF2B5EF4-FFF2-40B4-BE49-F238E27FC236}">
                <a16:creationId xmlns:a16="http://schemas.microsoft.com/office/drawing/2014/main" id="{B9595B82-24C8-D350-1267-C98EB6F0B7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69" y="1767763"/>
            <a:ext cx="9144000" cy="5090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107922"/>
      </p:ext>
    </p:extLst>
  </p:cSld>
  <p:clrMapOvr>
    <a:masterClrMapping/>
  </p:clrMapOvr>
  <p:transition spd="med" advTm="66268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3" x="6269038" y="3340100"/>
        </p14:tracePtLst>
      </p14:laserTrace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0000"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</a:rPr>
              <a:t>New proposals from the National Expert Group</a:t>
            </a:r>
            <a:r>
              <a:rPr lang="hu-HU" altLang="hu-HU" sz="2800" b="1" dirty="0">
                <a:solidFill>
                  <a:schemeClr val="tx1"/>
                </a:solidFill>
              </a:rPr>
              <a:t> </a:t>
            </a:r>
            <a:r>
              <a:rPr lang="en-US" altLang="hu-HU" sz="2800" b="1" dirty="0">
                <a:solidFill>
                  <a:schemeClr val="tx1"/>
                </a:solidFill>
              </a:rPr>
              <a:t>between June 2023 and March 2024</a:t>
            </a:r>
            <a:r>
              <a:rPr lang="hu-HU" altLang="hu-HU" sz="2800" b="1" dirty="0">
                <a:solidFill>
                  <a:schemeClr val="tx1"/>
                </a:solidFill>
              </a:rPr>
              <a:t>,</a:t>
            </a:r>
            <a:r>
              <a:rPr lang="en-US" altLang="hu-HU" sz="2800" b="1" dirty="0">
                <a:solidFill>
                  <a:schemeClr val="tx1"/>
                </a:solidFill>
              </a:rPr>
              <a:t> to further reduce official risk areas</a:t>
            </a:r>
            <a:endParaRPr lang="en-GB" altLang="hu-HU" sz="2800" b="1" dirty="0">
              <a:solidFill>
                <a:schemeClr val="tx1"/>
              </a:solidFill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Autofit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400" dirty="0">
                <a:latin typeface="+mj-lt"/>
              </a:rPr>
              <a:t>At its meetings held between June 2023 and March 2024, the National Expert Group, after </a:t>
            </a:r>
            <a:r>
              <a:rPr lang="en-US" altLang="hu-HU" sz="2400" dirty="0" err="1">
                <a:latin typeface="+mj-lt"/>
              </a:rPr>
              <a:t>analysing</a:t>
            </a:r>
            <a:r>
              <a:rPr lang="en-US" altLang="hu-HU" sz="2400" dirty="0">
                <a:latin typeface="+mj-lt"/>
              </a:rPr>
              <a:t> the risk analysis, the epidemiological situation and the negative PCR results, recommended</a:t>
            </a:r>
            <a:endParaRPr lang="hu-HU" altLang="hu-HU" sz="2400" dirty="0">
              <a:latin typeface="+mj-lt"/>
            </a:endParaRPr>
          </a:p>
          <a:p>
            <a:pPr lvl="1" indent="-342900"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000" dirty="0">
                <a:latin typeface="+mj-lt"/>
              </a:rPr>
              <a:t>Reduction of the infected area in </a:t>
            </a:r>
            <a:r>
              <a:rPr lang="en-US" altLang="hu-HU" sz="2000" dirty="0" err="1">
                <a:latin typeface="+mj-lt"/>
              </a:rPr>
              <a:t>Jász</a:t>
            </a:r>
            <a:r>
              <a:rPr lang="en-US" altLang="hu-HU" sz="2000" dirty="0">
                <a:latin typeface="+mj-lt"/>
              </a:rPr>
              <a:t>-</a:t>
            </a:r>
            <a:r>
              <a:rPr lang="en-US" altLang="hu-HU" sz="2000" dirty="0" err="1">
                <a:latin typeface="+mj-lt"/>
              </a:rPr>
              <a:t>Nagykun</a:t>
            </a:r>
            <a:r>
              <a:rPr lang="en-US" altLang="hu-HU" sz="2000" dirty="0">
                <a:latin typeface="+mj-lt"/>
              </a:rPr>
              <a:t>-Szolnok and </a:t>
            </a:r>
            <a:r>
              <a:rPr lang="en-US" altLang="hu-HU" sz="2000" dirty="0" err="1">
                <a:latin typeface="+mj-lt"/>
              </a:rPr>
              <a:t>Békés</a:t>
            </a:r>
            <a:r>
              <a:rPr lang="en-US" altLang="hu-HU" sz="2000" dirty="0">
                <a:latin typeface="+mj-lt"/>
              </a:rPr>
              <a:t> counties</a:t>
            </a:r>
            <a:endParaRPr lang="hu-HU" altLang="hu-HU" sz="2000" dirty="0">
              <a:latin typeface="+mj-lt"/>
            </a:endParaRPr>
          </a:p>
          <a:p>
            <a:pPr lvl="1" indent="-342900"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000" dirty="0">
                <a:latin typeface="+mj-lt"/>
              </a:rPr>
              <a:t>Reduction of the high risk area in the counties of </a:t>
            </a:r>
            <a:r>
              <a:rPr lang="en-US" altLang="hu-HU" sz="2000" dirty="0" err="1">
                <a:latin typeface="+mj-lt"/>
              </a:rPr>
              <a:t>Békés</a:t>
            </a:r>
            <a:r>
              <a:rPr lang="en-US" altLang="hu-HU" sz="2000" dirty="0">
                <a:latin typeface="+mj-lt"/>
              </a:rPr>
              <a:t>, </a:t>
            </a:r>
            <a:r>
              <a:rPr lang="en-US" altLang="hu-HU" sz="2000" dirty="0" err="1">
                <a:latin typeface="+mj-lt"/>
              </a:rPr>
              <a:t>Jász</a:t>
            </a:r>
            <a:r>
              <a:rPr lang="en-US" altLang="hu-HU" sz="2000" dirty="0">
                <a:latin typeface="+mj-lt"/>
              </a:rPr>
              <a:t>-</a:t>
            </a:r>
            <a:r>
              <a:rPr lang="en-US" altLang="hu-HU" sz="2000" dirty="0" err="1">
                <a:latin typeface="+mj-lt"/>
              </a:rPr>
              <a:t>Nagykun</a:t>
            </a:r>
            <a:r>
              <a:rPr lang="en-US" altLang="hu-HU" sz="2000" dirty="0">
                <a:latin typeface="+mj-lt"/>
              </a:rPr>
              <a:t>-Szolnok and Pest</a:t>
            </a:r>
            <a:endParaRPr lang="hu-HU" altLang="hu-HU" sz="2000" dirty="0">
              <a:latin typeface="+mj-lt"/>
            </a:endParaRPr>
          </a:p>
          <a:p>
            <a:pPr marL="400050" lvl="1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400" dirty="0">
                <a:latin typeface="+mj-lt"/>
              </a:rPr>
              <a:t>A</a:t>
            </a:r>
            <a:r>
              <a:rPr lang="hu-HU" altLang="hu-HU" sz="2400" dirty="0">
                <a:latin typeface="+mj-lt"/>
              </a:rPr>
              <a:t>n </a:t>
            </a:r>
            <a:r>
              <a:rPr lang="hu-HU" altLang="hu-HU" sz="2400" dirty="0" err="1">
                <a:latin typeface="+mj-lt"/>
              </a:rPr>
              <a:t>formal</a:t>
            </a:r>
            <a:r>
              <a:rPr lang="hu-HU" altLang="hu-HU" sz="2400" dirty="0">
                <a:latin typeface="+mj-lt"/>
              </a:rPr>
              <a:t> </a:t>
            </a:r>
            <a:r>
              <a:rPr lang="hu-HU" altLang="hu-HU" sz="2400" dirty="0" err="1">
                <a:latin typeface="+mj-lt"/>
              </a:rPr>
              <a:t>document</a:t>
            </a:r>
            <a:r>
              <a:rPr lang="en-US" altLang="hu-HU" sz="2400" dirty="0">
                <a:latin typeface="+mj-lt"/>
              </a:rPr>
              <a:t> based on these proposals is currently being examined by the EU Commission.</a:t>
            </a:r>
            <a:r>
              <a:rPr lang="hu-HU" altLang="hu-HU" sz="2400" dirty="0">
                <a:latin typeface="+mj-lt"/>
              </a:rPr>
              <a:t> </a:t>
            </a:r>
            <a:r>
              <a:rPr lang="en-US" altLang="hu-HU" sz="2400" dirty="0">
                <a:latin typeface="+mj-lt"/>
              </a:rPr>
              <a:t>At the Commission's request, the original proposal had to be amended yesterday in the case of </a:t>
            </a:r>
            <a:r>
              <a:rPr lang="en-US" altLang="hu-HU" sz="2400" dirty="0" err="1">
                <a:latin typeface="+mj-lt"/>
              </a:rPr>
              <a:t>Békés</a:t>
            </a:r>
            <a:r>
              <a:rPr lang="en-US" altLang="hu-HU" sz="2400" dirty="0">
                <a:latin typeface="+mj-lt"/>
              </a:rPr>
              <a:t> county.</a:t>
            </a:r>
            <a:endParaRPr lang="hu-HU" altLang="hu-HU" sz="2400" b="1" dirty="0"/>
          </a:p>
        </p:txBody>
      </p:sp>
    </p:spTree>
    <p:extLst>
      <p:ext uri="{BB962C8B-B14F-4D97-AF65-F5344CB8AC3E}">
        <p14:creationId xmlns:p14="http://schemas.microsoft.com/office/powerpoint/2010/main" val="4018696646"/>
      </p:ext>
    </p:extLst>
  </p:cSld>
  <p:clrMapOvr>
    <a:masterClrMapping/>
  </p:clrMapOvr>
  <p:transition spd="med" advTm="66268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3" x="6269038" y="3340100"/>
        </p14:tracePtLst>
      </p14:laserTrace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301625" y="0"/>
            <a:ext cx="8510588" cy="83671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0000"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400" b="1" dirty="0">
                <a:solidFill>
                  <a:schemeClr val="tx1"/>
                </a:solidFill>
              </a:rPr>
              <a:t>New proposals from the National Expert Group</a:t>
            </a:r>
            <a:r>
              <a:rPr lang="hu-HU" altLang="hu-HU" sz="2400" b="1" dirty="0">
                <a:solidFill>
                  <a:schemeClr val="tx1"/>
                </a:solidFill>
                <a:effectLst/>
              </a:rPr>
              <a:t> 2023-2024. </a:t>
            </a:r>
            <a:r>
              <a:rPr lang="hu-HU" altLang="hu-HU" sz="2600" b="1" dirty="0">
                <a:solidFill>
                  <a:schemeClr val="tx1"/>
                </a:solidFill>
                <a:effectLst/>
              </a:rPr>
              <a:t>– </a:t>
            </a:r>
            <a:r>
              <a:rPr lang="en-US" altLang="hu-HU" sz="2600" b="1" dirty="0">
                <a:solidFill>
                  <a:schemeClr val="tx1"/>
                </a:solidFill>
              </a:rPr>
              <a:t>national overview map</a:t>
            </a:r>
            <a:endParaRPr lang="en-GB" altLang="hu-HU" sz="2600" b="1" dirty="0">
              <a:solidFill>
                <a:schemeClr val="tx1"/>
              </a:solidFill>
              <a:effectLst/>
            </a:endParaRPr>
          </a:p>
        </p:txBody>
      </p:sp>
      <p:sp>
        <p:nvSpPr>
          <p:cNvPr id="2" name="Tartalom helye 1">
            <a:extLst>
              <a:ext uri="{FF2B5EF4-FFF2-40B4-BE49-F238E27FC236}">
                <a16:creationId xmlns:a16="http://schemas.microsoft.com/office/drawing/2014/main" id="{CFC18BF4-FB92-0579-5F38-5ACCB3658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3" name="Kép 2" descr="A képen térkép, szöveg, atlasz látható&#10;&#10;Automatikusan generált leírás">
            <a:extLst>
              <a:ext uri="{FF2B5EF4-FFF2-40B4-BE49-F238E27FC236}">
                <a16:creationId xmlns:a16="http://schemas.microsoft.com/office/drawing/2014/main" id="{0C4DB25B-9DFF-8952-B0D6-E0CE111A56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16" y="908720"/>
            <a:ext cx="8748972" cy="588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668500"/>
      </p:ext>
    </p:extLst>
  </p:cSld>
  <p:clrMapOvr>
    <a:masterClrMapping/>
  </p:clrMapOvr>
  <p:transition spd="med" advTm="66268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3" x="6269038" y="3340100"/>
        </p14:tracePtLst>
      </p14:laserTraceLst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301625" y="0"/>
            <a:ext cx="8510588" cy="98072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600" dirty="0">
                <a:solidFill>
                  <a:schemeClr val="tx1"/>
                </a:solidFill>
              </a:rPr>
              <a:t>New proposals from the National Expert Group</a:t>
            </a:r>
            <a:r>
              <a:rPr lang="hu-HU" altLang="hu-HU" sz="2600" dirty="0">
                <a:solidFill>
                  <a:schemeClr val="tx1"/>
                </a:solidFill>
                <a:effectLst/>
              </a:rPr>
              <a:t> 2023-2024. – </a:t>
            </a:r>
            <a:r>
              <a:rPr lang="hu-HU" altLang="hu-HU" sz="2600" dirty="0" err="1">
                <a:solidFill>
                  <a:schemeClr val="tx1"/>
                </a:solidFill>
              </a:rPr>
              <a:t>close</a:t>
            </a:r>
            <a:r>
              <a:rPr lang="hu-HU" altLang="hu-HU" sz="2600" dirty="0">
                <a:solidFill>
                  <a:schemeClr val="tx1"/>
                </a:solidFill>
              </a:rPr>
              <a:t> </a:t>
            </a:r>
            <a:r>
              <a:rPr lang="en-US" altLang="hu-HU" sz="2600" dirty="0">
                <a:solidFill>
                  <a:schemeClr val="tx1"/>
                </a:solidFill>
              </a:rPr>
              <a:t>map</a:t>
            </a:r>
            <a:endParaRPr lang="en-GB" altLang="hu-HU" sz="2600" dirty="0">
              <a:solidFill>
                <a:schemeClr val="tx1"/>
              </a:solidFill>
            </a:endParaRPr>
          </a:p>
        </p:txBody>
      </p:sp>
      <p:sp>
        <p:nvSpPr>
          <p:cNvPr id="2" name="Tartalom helye 1">
            <a:extLst>
              <a:ext uri="{FF2B5EF4-FFF2-40B4-BE49-F238E27FC236}">
                <a16:creationId xmlns:a16="http://schemas.microsoft.com/office/drawing/2014/main" id="{5D9BF1EA-5DD9-9651-7D05-0F25703200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 dirty="0"/>
          </a:p>
        </p:txBody>
      </p:sp>
      <p:pic>
        <p:nvPicPr>
          <p:cNvPr id="4" name="Kép 3" descr="A képen térkép, szöveg, atlasz látható&#10;&#10;Automatikusan generált leírás">
            <a:extLst>
              <a:ext uri="{FF2B5EF4-FFF2-40B4-BE49-F238E27FC236}">
                <a16:creationId xmlns:a16="http://schemas.microsoft.com/office/drawing/2014/main" id="{4044C783-5CAE-468E-55E5-0A7C02B0A9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604" y="988736"/>
            <a:ext cx="7164796" cy="5869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136358"/>
      </p:ext>
    </p:extLst>
  </p:cSld>
  <p:clrMapOvr>
    <a:masterClrMapping/>
  </p:clrMapOvr>
  <p:transition spd="med" advTm="66268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3" x="6269038" y="3340100"/>
        </p14:tracePtLst>
      </p14:laserTraceLst>
    </p:ext>
  </p:extLs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hu-HU" altLang="hu-HU" sz="2800" dirty="0" err="1">
                <a:solidFill>
                  <a:schemeClr val="tx1"/>
                </a:solidFill>
              </a:rPr>
              <a:t>Surveillance</a:t>
            </a:r>
            <a:r>
              <a:rPr lang="hu-HU" altLang="hu-HU" sz="2800" dirty="0">
                <a:solidFill>
                  <a:schemeClr val="tx1"/>
                </a:solidFill>
              </a:rPr>
              <a:t> </a:t>
            </a:r>
            <a:r>
              <a:rPr lang="hu-HU" altLang="hu-HU" sz="2800" dirty="0" err="1">
                <a:solidFill>
                  <a:schemeClr val="tx1"/>
                </a:solidFill>
              </a:rPr>
              <a:t>system</a:t>
            </a:r>
            <a:r>
              <a:rPr lang="hu-HU" altLang="hu-HU" sz="2800" dirty="0">
                <a:solidFill>
                  <a:schemeClr val="tx1"/>
                </a:solidFill>
              </a:rPr>
              <a:t> in </a:t>
            </a:r>
            <a:r>
              <a:rPr lang="hu-HU" altLang="hu-HU" sz="2800" dirty="0" err="1">
                <a:solidFill>
                  <a:schemeClr val="tx1"/>
                </a:solidFill>
              </a:rPr>
              <a:t>general</a:t>
            </a:r>
            <a:endParaRPr lang="en-GB" altLang="hu-HU" sz="2800" dirty="0">
              <a:solidFill>
                <a:schemeClr val="tx1"/>
              </a:solidFill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xfrm>
            <a:off x="301625" y="1268760"/>
            <a:ext cx="8540750" cy="536459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lnSpcReduction="10000"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dirty="0"/>
              <a:t>The surveillance system is </a:t>
            </a:r>
            <a:r>
              <a:rPr lang="en-US" altLang="hu-HU" sz="2200" b="1" dirty="0"/>
              <a:t>designed to detect diseases</a:t>
            </a:r>
            <a:r>
              <a:rPr lang="en-US" altLang="hu-HU" sz="2200" dirty="0"/>
              <a:t>, preferably early, or </a:t>
            </a:r>
            <a:r>
              <a:rPr lang="en-US" altLang="hu-HU" sz="2200" b="1" dirty="0"/>
              <a:t>to prove that a disease is not present</a:t>
            </a:r>
            <a:r>
              <a:rPr lang="en-US" altLang="hu-HU" sz="2200" dirty="0"/>
              <a:t>. There are </a:t>
            </a:r>
            <a:r>
              <a:rPr lang="en-US" altLang="hu-HU" sz="2200" b="1" dirty="0"/>
              <a:t>two types</a:t>
            </a:r>
            <a:r>
              <a:rPr lang="en-US" altLang="hu-HU" sz="2200" dirty="0"/>
              <a:t>:</a:t>
            </a:r>
            <a:endParaRPr lang="hu-HU" altLang="hu-HU" sz="2200" dirty="0"/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b="1" dirty="0"/>
              <a:t>passive (general)</a:t>
            </a:r>
            <a:r>
              <a:rPr lang="en-US" altLang="hu-HU" sz="2200" dirty="0"/>
              <a:t> surveillance, and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b="1" dirty="0"/>
              <a:t>active (targeted) </a:t>
            </a:r>
            <a:r>
              <a:rPr lang="en-US" altLang="hu-HU" sz="2200" dirty="0" err="1"/>
              <a:t>surveill</a:t>
            </a:r>
            <a:r>
              <a:rPr lang="hu-HU" altLang="hu-HU" sz="2200" dirty="0"/>
              <a:t>a</a:t>
            </a:r>
            <a:r>
              <a:rPr lang="en-US" altLang="hu-HU" sz="2200" dirty="0" err="1"/>
              <a:t>nce</a:t>
            </a:r>
            <a:endParaRPr lang="en-US" altLang="hu-HU" sz="2200" dirty="0"/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hu-HU" altLang="hu-HU" sz="2200" dirty="0"/>
              <a:t>The </a:t>
            </a:r>
            <a:r>
              <a:rPr lang="hu-HU" altLang="hu-HU" sz="2200" b="1" dirty="0" err="1"/>
              <a:t>classical</a:t>
            </a:r>
            <a:r>
              <a:rPr lang="hu-HU" altLang="hu-HU" sz="2200" b="1" dirty="0"/>
              <a:t> </a:t>
            </a:r>
            <a:r>
              <a:rPr lang="hu-HU" altLang="hu-HU" sz="2200" b="1" dirty="0" err="1"/>
              <a:t>form</a:t>
            </a:r>
            <a:r>
              <a:rPr lang="hu-HU" altLang="hu-HU" sz="2200" b="1" dirty="0"/>
              <a:t> of p</a:t>
            </a:r>
            <a:r>
              <a:rPr lang="en-US" altLang="hu-HU" sz="2200" b="1" dirty="0" err="1"/>
              <a:t>assive</a:t>
            </a:r>
            <a:r>
              <a:rPr lang="en-US" altLang="hu-HU" sz="2200" b="1" dirty="0"/>
              <a:t> </a:t>
            </a:r>
            <a:r>
              <a:rPr lang="en-US" altLang="hu-HU" sz="2200" dirty="0"/>
              <a:t>surveillance involve</a:t>
            </a:r>
            <a:r>
              <a:rPr lang="hu-HU" altLang="hu-HU" sz="2200" dirty="0"/>
              <a:t>s</a:t>
            </a:r>
            <a:r>
              <a:rPr lang="en-US" altLang="hu-HU" sz="2200" dirty="0"/>
              <a:t> only investigations of </a:t>
            </a:r>
            <a:r>
              <a:rPr lang="en-US" altLang="hu-HU" sz="2200" b="1" dirty="0"/>
              <a:t>suspected cases </a:t>
            </a:r>
            <a:r>
              <a:rPr lang="en-US" altLang="hu-HU" sz="2200" dirty="0"/>
              <a:t>confirmed by the authority, but </a:t>
            </a:r>
            <a:r>
              <a:rPr lang="hu-HU" altLang="hu-HU" sz="2200" dirty="0" err="1"/>
              <a:t>it</a:t>
            </a:r>
            <a:r>
              <a:rPr lang="hu-HU" altLang="hu-HU" sz="2200" dirty="0"/>
              <a:t> </a:t>
            </a:r>
            <a:r>
              <a:rPr lang="en-US" altLang="hu-HU" sz="2200" dirty="0"/>
              <a:t>is </a:t>
            </a:r>
            <a:r>
              <a:rPr lang="en-US" altLang="hu-HU" sz="2200" b="1" dirty="0"/>
              <a:t>less reliable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dirty="0"/>
              <a:t>We can </a:t>
            </a:r>
            <a:r>
              <a:rPr lang="en-US" altLang="hu-HU" sz="2200" b="1" dirty="0"/>
              <a:t>also talk about a so-called </a:t>
            </a:r>
            <a:r>
              <a:rPr lang="hu-HU" altLang="hu-HU" sz="2200" b="1" dirty="0" err="1"/>
              <a:t>enhanced</a:t>
            </a:r>
            <a:r>
              <a:rPr lang="en-US" altLang="hu-HU" sz="2200" b="1" dirty="0"/>
              <a:t> passive surveillance </a:t>
            </a:r>
            <a:r>
              <a:rPr lang="en-US" altLang="hu-HU" sz="2200" dirty="0"/>
              <a:t>system, where we </a:t>
            </a:r>
            <a:r>
              <a:rPr lang="en-US" altLang="hu-HU" sz="2200" b="1" dirty="0"/>
              <a:t>also examine </a:t>
            </a:r>
            <a:r>
              <a:rPr lang="hu-HU" altLang="hu-HU" sz="2200" b="1" dirty="0" err="1"/>
              <a:t>animals</a:t>
            </a:r>
            <a:r>
              <a:rPr lang="en-US" altLang="hu-HU" sz="2200" b="1" dirty="0"/>
              <a:t> where the suspicion has been ruled out </a:t>
            </a:r>
            <a:r>
              <a:rPr lang="en-US" altLang="hu-HU" sz="2200" dirty="0"/>
              <a:t>by the authorities, but </a:t>
            </a:r>
            <a:r>
              <a:rPr lang="en-US" altLang="hu-HU" sz="2200" b="1" dirty="0"/>
              <a:t>there are clinical signs or pathological lesions associated with the disease</a:t>
            </a:r>
            <a:r>
              <a:rPr lang="en-US" altLang="hu-HU" sz="2200" dirty="0"/>
              <a:t>, or </a:t>
            </a:r>
            <a:r>
              <a:rPr lang="en-US" altLang="hu-HU" sz="2200" b="1" dirty="0"/>
              <a:t>they have simply died without the suspicion</a:t>
            </a:r>
            <a:r>
              <a:rPr lang="en-US" altLang="hu-HU" sz="2200" dirty="0"/>
              <a:t> being raised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b="1" dirty="0"/>
              <a:t>Active surveillance always involves </a:t>
            </a:r>
            <a:r>
              <a:rPr lang="en-US" altLang="hu-HU" sz="2200" dirty="0"/>
              <a:t>the examination of </a:t>
            </a:r>
            <a:r>
              <a:rPr lang="en-US" altLang="hu-HU" sz="2200" b="1" dirty="0"/>
              <a:t>clinically healthy </a:t>
            </a:r>
            <a:r>
              <a:rPr lang="hu-HU" altLang="hu-HU" sz="2200" b="1" dirty="0" err="1"/>
              <a:t>animals</a:t>
            </a:r>
            <a:r>
              <a:rPr lang="en-US" altLang="hu-HU" sz="2200" dirty="0"/>
              <a:t> or </a:t>
            </a:r>
            <a:r>
              <a:rPr lang="hu-HU" altLang="hu-HU" sz="2200" b="1" dirty="0" err="1"/>
              <a:t>animals</a:t>
            </a:r>
            <a:r>
              <a:rPr lang="en-US" altLang="hu-HU" sz="2200" b="1" dirty="0"/>
              <a:t> without suspicious pathological lesions </a:t>
            </a:r>
            <a:r>
              <a:rPr lang="en-US" altLang="hu-HU" sz="2200" dirty="0"/>
              <a:t>according to a </a:t>
            </a:r>
            <a:r>
              <a:rPr lang="en-US" altLang="hu-HU" sz="2200" b="1" dirty="0"/>
              <a:t>pre-established pattern</a:t>
            </a:r>
            <a:endParaRPr lang="hu-HU" altLang="hu-HU" sz="26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</p:txBody>
      </p:sp>
    </p:spTree>
    <p:extLst>
      <p:ext uri="{BB962C8B-B14F-4D97-AF65-F5344CB8AC3E}">
        <p14:creationId xmlns:p14="http://schemas.microsoft.com/office/powerpoint/2010/main" val="16785564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hu-HU" altLang="hu-HU" sz="2800" dirty="0" err="1">
                <a:solidFill>
                  <a:schemeClr val="tx1"/>
                </a:solidFill>
              </a:rPr>
              <a:t>Surveillance</a:t>
            </a:r>
            <a:r>
              <a:rPr lang="hu-HU" altLang="hu-HU" sz="2800" dirty="0">
                <a:solidFill>
                  <a:schemeClr val="tx1"/>
                </a:solidFill>
              </a:rPr>
              <a:t> </a:t>
            </a:r>
            <a:r>
              <a:rPr lang="hu-HU" altLang="hu-HU" sz="2800" dirty="0" err="1">
                <a:solidFill>
                  <a:schemeClr val="tx1"/>
                </a:solidFill>
              </a:rPr>
              <a:t>system</a:t>
            </a:r>
            <a:r>
              <a:rPr lang="hu-HU" altLang="hu-HU" sz="2800" dirty="0">
                <a:solidFill>
                  <a:schemeClr val="tx1"/>
                </a:solidFill>
              </a:rPr>
              <a:t> </a:t>
            </a:r>
            <a:r>
              <a:rPr lang="hu-HU" altLang="hu-HU" sz="2800" dirty="0" err="1">
                <a:solidFill>
                  <a:schemeClr val="tx1"/>
                </a:solidFill>
              </a:rPr>
              <a:t>for</a:t>
            </a:r>
            <a:r>
              <a:rPr lang="hu-HU" altLang="hu-HU" sz="2800" dirty="0">
                <a:solidFill>
                  <a:schemeClr val="tx1"/>
                </a:solidFill>
              </a:rPr>
              <a:t> ASF </a:t>
            </a:r>
            <a:endParaRPr lang="en-GB" altLang="hu-HU" sz="2800" dirty="0">
              <a:solidFill>
                <a:schemeClr val="tx1"/>
              </a:solidFill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xfrm>
            <a:off x="301625" y="1232756"/>
            <a:ext cx="8540750" cy="554461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dirty="0"/>
              <a:t>In the case of </a:t>
            </a:r>
            <a:r>
              <a:rPr lang="en-US" altLang="hu-HU" sz="2200" b="1" dirty="0"/>
              <a:t>ASF, </a:t>
            </a:r>
            <a:r>
              <a:rPr lang="hu-HU" altLang="hu-HU" sz="2200" b="1" dirty="0" err="1"/>
              <a:t>enhanced</a:t>
            </a:r>
            <a:r>
              <a:rPr lang="en-US" altLang="hu-HU" sz="2200" b="1" dirty="0"/>
              <a:t> passive surveillance is the first priority</a:t>
            </a:r>
            <a:r>
              <a:rPr lang="en-US" altLang="hu-HU" sz="2200" dirty="0"/>
              <a:t>, as </a:t>
            </a:r>
            <a:r>
              <a:rPr lang="en-US" altLang="hu-HU" sz="2200" b="1" dirty="0"/>
              <a:t>ASF is not really a highly contagious disease</a:t>
            </a:r>
            <a:r>
              <a:rPr lang="en-US" altLang="hu-HU" sz="2200" dirty="0"/>
              <a:t>. Only </a:t>
            </a:r>
            <a:r>
              <a:rPr lang="en-US" altLang="hu-HU" sz="2200" b="1" dirty="0"/>
              <a:t>around 10</a:t>
            </a:r>
            <a:r>
              <a:rPr lang="hu-HU" altLang="hu-HU" sz="2200" b="1" dirty="0"/>
              <a:t> </a:t>
            </a:r>
            <a:r>
              <a:rPr lang="en-US" altLang="hu-HU" sz="2200" b="1" dirty="0"/>
              <a:t>% </a:t>
            </a:r>
            <a:r>
              <a:rPr lang="en-US" altLang="hu-HU" sz="2200" dirty="0"/>
              <a:t>of the </a:t>
            </a:r>
            <a:r>
              <a:rPr lang="hu-HU" altLang="hu-HU" sz="2200" dirty="0" err="1"/>
              <a:t>population</a:t>
            </a:r>
            <a:r>
              <a:rPr lang="en-US" altLang="hu-HU" sz="2200" dirty="0"/>
              <a:t> </a:t>
            </a:r>
            <a:r>
              <a:rPr lang="en-US" altLang="hu-HU" sz="2200" b="1" dirty="0"/>
              <a:t>becomes infected and sick</a:t>
            </a:r>
            <a:r>
              <a:rPr lang="en-US" altLang="hu-HU" sz="2200" dirty="0"/>
              <a:t> within 2 weeks of the </a:t>
            </a:r>
            <a:r>
              <a:rPr lang="en-US" altLang="hu-HU" sz="2200" b="1" dirty="0"/>
              <a:t>first introduction</a:t>
            </a:r>
            <a:r>
              <a:rPr lang="en-US" altLang="hu-HU" sz="2200" dirty="0"/>
              <a:t>, but </a:t>
            </a:r>
            <a:r>
              <a:rPr lang="en-US" altLang="hu-HU" sz="2200" b="1" dirty="0"/>
              <a:t>almost all sick animals die</a:t>
            </a:r>
            <a:r>
              <a:rPr lang="en-US" altLang="hu-HU" sz="2200" dirty="0"/>
              <a:t>.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dirty="0"/>
              <a:t>Because of the above, </a:t>
            </a:r>
            <a:r>
              <a:rPr lang="en-US" altLang="hu-HU" sz="2200" b="1" dirty="0"/>
              <a:t>active surveillance is less certain</a:t>
            </a:r>
            <a:r>
              <a:rPr lang="hu-HU" altLang="hu-HU" sz="2200" dirty="0"/>
              <a:t>,</a:t>
            </a:r>
            <a:r>
              <a:rPr lang="en-US" altLang="hu-HU" sz="2200" dirty="0"/>
              <a:t> and </a:t>
            </a:r>
            <a:r>
              <a:rPr lang="en-US" altLang="hu-HU" sz="2200" b="1" dirty="0"/>
              <a:t>in most cases late in detecting </a:t>
            </a:r>
            <a:r>
              <a:rPr lang="en-US" altLang="hu-HU" sz="2200" dirty="0"/>
              <a:t>the presence of the virus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hu-HU" altLang="hu-HU" sz="2200" dirty="0" err="1"/>
              <a:t>However</a:t>
            </a:r>
            <a:r>
              <a:rPr lang="hu-HU" altLang="hu-HU" sz="2200" dirty="0"/>
              <a:t> </a:t>
            </a:r>
            <a:r>
              <a:rPr lang="hu-HU" altLang="hu-HU" sz="2200" b="1" dirty="0"/>
              <a:t>a</a:t>
            </a:r>
            <a:r>
              <a:rPr lang="en-US" altLang="hu-HU" sz="2200" b="1" dirty="0" err="1"/>
              <a:t>ctive</a:t>
            </a:r>
            <a:r>
              <a:rPr lang="en-US" altLang="hu-HU" sz="2200" b="1" dirty="0"/>
              <a:t> surveillance is also necessary in </a:t>
            </a:r>
            <a:r>
              <a:rPr lang="hu-HU" altLang="hu-HU" sz="2200" b="1" dirty="0" err="1"/>
              <a:t>wild</a:t>
            </a:r>
            <a:r>
              <a:rPr lang="hu-HU" altLang="hu-HU" sz="2200" b="1" dirty="0"/>
              <a:t> </a:t>
            </a:r>
            <a:r>
              <a:rPr lang="hu-HU" altLang="hu-HU" sz="2200" b="1" dirty="0" err="1"/>
              <a:t>boars</a:t>
            </a:r>
            <a:r>
              <a:rPr lang="en-US" altLang="hu-HU" sz="2200" dirty="0"/>
              <a:t>, especially in infected and high risk areas, although it is of less importance for early detection </a:t>
            </a:r>
            <a:r>
              <a:rPr lang="hu-HU" altLang="hu-HU" sz="2200" dirty="0"/>
              <a:t>in </a:t>
            </a:r>
            <a:r>
              <a:rPr lang="hu-HU" altLang="hu-HU" sz="2200" dirty="0" err="1"/>
              <a:t>itself</a:t>
            </a:r>
            <a:r>
              <a:rPr lang="en-US" altLang="hu-HU" sz="2200" dirty="0"/>
              <a:t>, but </a:t>
            </a:r>
            <a:r>
              <a:rPr lang="en-US" altLang="hu-HU" sz="2200" b="1" dirty="0"/>
              <a:t>it increases the reliability of the surveillance system in view of the difficulties in finding dead </a:t>
            </a:r>
            <a:r>
              <a:rPr lang="hu-HU" altLang="hu-HU" sz="2200" b="1" dirty="0" err="1"/>
              <a:t>wild</a:t>
            </a:r>
            <a:r>
              <a:rPr lang="hu-HU" altLang="hu-HU" sz="2200" b="1" dirty="0"/>
              <a:t> </a:t>
            </a:r>
            <a:r>
              <a:rPr lang="hu-HU" altLang="hu-HU" sz="2200" b="1" dirty="0" err="1"/>
              <a:t>boars</a:t>
            </a:r>
            <a:r>
              <a:rPr lang="en-US" altLang="hu-HU" sz="2200" dirty="0"/>
              <a:t>. In </a:t>
            </a:r>
            <a:r>
              <a:rPr lang="en-US" altLang="hu-HU" sz="2200" b="1" dirty="0"/>
              <a:t>high</a:t>
            </a:r>
            <a:r>
              <a:rPr lang="hu-HU" altLang="hu-HU" sz="2200" b="1" dirty="0"/>
              <a:t> </a:t>
            </a:r>
            <a:r>
              <a:rPr lang="en-US" altLang="hu-HU" sz="2200" b="1" dirty="0"/>
              <a:t>risk areas, it allows the use of carcasses of shot </a:t>
            </a:r>
            <a:r>
              <a:rPr lang="hu-HU" altLang="hu-HU" sz="2200" b="1" dirty="0" err="1"/>
              <a:t>wild</a:t>
            </a:r>
            <a:r>
              <a:rPr lang="hu-HU" altLang="hu-HU" sz="2200" b="1" dirty="0"/>
              <a:t> </a:t>
            </a:r>
            <a:r>
              <a:rPr lang="hu-HU" altLang="hu-HU" sz="2200" b="1" dirty="0" err="1"/>
              <a:t>boars</a:t>
            </a:r>
            <a:r>
              <a:rPr lang="hu-HU" altLang="hu-HU" sz="2200" b="1" dirty="0"/>
              <a:t>  </a:t>
            </a:r>
            <a:r>
              <a:rPr lang="hu-HU" altLang="hu-HU" sz="2200" dirty="0"/>
              <a:t>in </a:t>
            </a:r>
            <a:r>
              <a:rPr lang="hu-HU" altLang="hu-HU" sz="2200" dirty="0" err="1"/>
              <a:t>case</a:t>
            </a:r>
            <a:r>
              <a:rPr lang="hu-HU" altLang="hu-HU" sz="2200" dirty="0"/>
              <a:t> of </a:t>
            </a:r>
            <a:r>
              <a:rPr lang="en-US" altLang="hu-HU" sz="2200" b="1" dirty="0"/>
              <a:t>negative PCR result</a:t>
            </a:r>
            <a:r>
              <a:rPr lang="hu-HU" altLang="hu-HU" sz="2200" b="1" dirty="0"/>
              <a:t> </a:t>
            </a:r>
            <a:r>
              <a:rPr lang="hu-HU" altLang="hu-HU" sz="2200" dirty="0"/>
              <a:t>(</a:t>
            </a:r>
            <a:r>
              <a:rPr lang="en-US" altLang="hu-HU" sz="2200" dirty="0"/>
              <a:t>!). </a:t>
            </a:r>
            <a:endParaRPr lang="hu-HU" altLang="hu-HU" sz="2800" b="1" dirty="0"/>
          </a:p>
        </p:txBody>
      </p:sp>
    </p:spTree>
    <p:extLst>
      <p:ext uri="{BB962C8B-B14F-4D97-AF65-F5344CB8AC3E}">
        <p14:creationId xmlns:p14="http://schemas.microsoft.com/office/powerpoint/2010/main" val="153533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dirty="0">
                <a:solidFill>
                  <a:schemeClr val="tx1"/>
                </a:solidFill>
              </a:rPr>
              <a:t>ASF surveillance system for wild boars</a:t>
            </a:r>
            <a:endParaRPr lang="en-GB" altLang="hu-HU" sz="2800" dirty="0">
              <a:solidFill>
                <a:schemeClr val="tx1"/>
              </a:solidFill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2500" lnSpcReduction="20000"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GB" altLang="hu-HU" sz="2400" b="1" dirty="0">
                <a:latin typeface="+mj-lt"/>
              </a:rPr>
              <a:t>In addition to officially confirmed suspicion</a:t>
            </a:r>
            <a:r>
              <a:rPr lang="en-GB" altLang="hu-HU" sz="2400" dirty="0">
                <a:latin typeface="+mj-lt"/>
              </a:rPr>
              <a:t>, </a:t>
            </a:r>
            <a:r>
              <a:rPr lang="hu-HU" altLang="hu-HU" sz="2400" dirty="0" err="1">
                <a:latin typeface="+mj-lt"/>
              </a:rPr>
              <a:t>e</a:t>
            </a:r>
            <a:r>
              <a:rPr lang="hu-HU" altLang="hu-HU" sz="2400" b="1" dirty="0" err="1">
                <a:latin typeface="+mj-lt"/>
              </a:rPr>
              <a:t>nhanced</a:t>
            </a:r>
            <a:r>
              <a:rPr lang="hu-HU" altLang="hu-HU" sz="2400" b="1" dirty="0">
                <a:latin typeface="+mj-lt"/>
              </a:rPr>
              <a:t> </a:t>
            </a:r>
            <a:r>
              <a:rPr lang="en-GB" altLang="hu-HU" sz="2400" b="1" dirty="0">
                <a:latin typeface="+mj-lt"/>
              </a:rPr>
              <a:t>passive surveillance </a:t>
            </a:r>
            <a:r>
              <a:rPr lang="en-GB" altLang="hu-HU" sz="2400" dirty="0">
                <a:latin typeface="+mj-lt"/>
              </a:rPr>
              <a:t>requires </a:t>
            </a:r>
            <a:r>
              <a:rPr lang="en-GB" altLang="hu-HU" sz="2400" b="1" dirty="0">
                <a:latin typeface="+mj-lt"/>
              </a:rPr>
              <a:t>virology (PCR) testing </a:t>
            </a:r>
            <a:r>
              <a:rPr lang="en-GB" altLang="hu-HU" sz="2400" dirty="0">
                <a:latin typeface="+mj-lt"/>
              </a:rPr>
              <a:t>of</a:t>
            </a:r>
          </a:p>
          <a:p>
            <a:pPr lvl="1"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GB" altLang="hu-HU" sz="2000" dirty="0">
                <a:latin typeface="+mj-lt"/>
              </a:rPr>
              <a:t> </a:t>
            </a:r>
            <a:r>
              <a:rPr lang="en-GB" altLang="hu-HU" sz="2000" b="1" dirty="0">
                <a:latin typeface="+mj-lt"/>
              </a:rPr>
              <a:t>all dead wild boars</a:t>
            </a:r>
            <a:r>
              <a:rPr lang="en-GB" altLang="hu-HU" sz="2000" dirty="0">
                <a:latin typeface="+mj-lt"/>
              </a:rPr>
              <a:t>, i</a:t>
            </a:r>
            <a:r>
              <a:rPr lang="en-GB" altLang="hu-HU" sz="2000" b="1" dirty="0">
                <a:latin typeface="+mj-lt"/>
              </a:rPr>
              <a:t>ncluding</a:t>
            </a:r>
            <a:r>
              <a:rPr lang="en-GB" altLang="hu-HU" sz="2000" dirty="0">
                <a:latin typeface="+mj-lt"/>
              </a:rPr>
              <a:t> those </a:t>
            </a:r>
            <a:r>
              <a:rPr lang="en-GB" altLang="hu-HU" sz="2000" b="1" dirty="0">
                <a:latin typeface="+mj-lt"/>
              </a:rPr>
              <a:t>died due to a traffic accident</a:t>
            </a:r>
          </a:p>
          <a:p>
            <a:pPr lvl="1"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GB" altLang="hu-HU" sz="2000" dirty="0">
                <a:latin typeface="+mj-lt"/>
              </a:rPr>
              <a:t> </a:t>
            </a:r>
            <a:r>
              <a:rPr lang="en-GB" altLang="hu-HU" sz="2000" b="1" dirty="0">
                <a:latin typeface="+mj-lt"/>
              </a:rPr>
              <a:t>all </a:t>
            </a:r>
            <a:r>
              <a:rPr lang="hu-HU" altLang="hu-HU" sz="2000" b="1" dirty="0" err="1">
                <a:latin typeface="+mj-lt"/>
              </a:rPr>
              <a:t>wild</a:t>
            </a:r>
            <a:r>
              <a:rPr lang="hu-HU" altLang="hu-HU" sz="2000" b="1" dirty="0">
                <a:latin typeface="+mj-lt"/>
              </a:rPr>
              <a:t> </a:t>
            </a:r>
            <a:r>
              <a:rPr lang="hu-HU" altLang="hu-HU" sz="2000" b="1" dirty="0" err="1">
                <a:latin typeface="+mj-lt"/>
              </a:rPr>
              <a:t>boars</a:t>
            </a:r>
            <a:r>
              <a:rPr lang="hu-HU" altLang="hu-HU" sz="2000" b="1" dirty="0">
                <a:latin typeface="+mj-lt"/>
              </a:rPr>
              <a:t> </a:t>
            </a:r>
            <a:r>
              <a:rPr lang="en-GB" altLang="hu-HU" sz="2000" b="1" dirty="0">
                <a:latin typeface="+mj-lt"/>
              </a:rPr>
              <a:t>shot due to clinical signs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en-GB" altLang="hu-HU" sz="2400" dirty="0">
              <a:latin typeface="+mj-lt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GB" altLang="hu-HU" sz="2400" dirty="0">
                <a:latin typeface="+mj-lt"/>
              </a:rPr>
              <a:t>Annex IV to the </a:t>
            </a:r>
            <a:r>
              <a:rPr lang="en-GB" altLang="hu-HU" sz="2400" b="1" dirty="0">
                <a:latin typeface="+mj-lt"/>
              </a:rPr>
              <a:t>ASF Contingency </a:t>
            </a:r>
            <a:r>
              <a:rPr lang="hu-HU" altLang="hu-HU" sz="2400" b="1" dirty="0">
                <a:latin typeface="+mj-lt"/>
              </a:rPr>
              <a:t>P</a:t>
            </a:r>
            <a:r>
              <a:rPr lang="en-GB" altLang="hu-HU" sz="2400" b="1" dirty="0" err="1">
                <a:latin typeface="+mj-lt"/>
              </a:rPr>
              <a:t>lan</a:t>
            </a:r>
            <a:r>
              <a:rPr lang="en-GB" altLang="hu-HU" sz="2400" b="1" dirty="0">
                <a:latin typeface="+mj-lt"/>
              </a:rPr>
              <a:t> contains detailed guidance on the official confirmation of suspicion </a:t>
            </a:r>
            <a:r>
              <a:rPr lang="en-GB" altLang="hu-HU" sz="2400" dirty="0">
                <a:latin typeface="+mj-lt"/>
              </a:rPr>
              <a:t>of ASF/ CSF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en-GB" altLang="hu-HU" sz="2400" dirty="0">
              <a:latin typeface="+mj-lt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hu-HU" altLang="hu-HU" sz="2400" b="1" dirty="0">
                <a:latin typeface="+mj-lt"/>
              </a:rPr>
              <a:t>A</a:t>
            </a:r>
            <a:r>
              <a:rPr lang="en-GB" altLang="hu-HU" sz="2400" b="1" dirty="0" err="1">
                <a:latin typeface="+mj-lt"/>
              </a:rPr>
              <a:t>ctive</a:t>
            </a:r>
            <a:r>
              <a:rPr lang="en-GB" altLang="hu-HU" sz="2400" b="1" dirty="0">
                <a:latin typeface="+mj-lt"/>
              </a:rPr>
              <a:t> surveillance means virological (PCR) testing </a:t>
            </a:r>
            <a:r>
              <a:rPr lang="en-GB" altLang="hu-HU" sz="2400" dirty="0">
                <a:latin typeface="+mj-lt"/>
              </a:rPr>
              <a:t>for ASF in </a:t>
            </a:r>
            <a:r>
              <a:rPr lang="en-GB" altLang="hu-HU" sz="2400" b="1" dirty="0">
                <a:latin typeface="+mj-lt"/>
              </a:rPr>
              <a:t>wild boars that appear clinically healthy </a:t>
            </a:r>
            <a:r>
              <a:rPr lang="en-GB" altLang="hu-HU" sz="2400" dirty="0">
                <a:latin typeface="+mj-lt"/>
              </a:rPr>
              <a:t>and are </a:t>
            </a:r>
            <a:r>
              <a:rPr lang="en-GB" altLang="hu-HU" sz="2400" b="1" dirty="0">
                <a:latin typeface="+mj-lt"/>
              </a:rPr>
              <a:t>shot during culling or hunting.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en-GB" altLang="hu-HU" sz="2400" dirty="0">
              <a:latin typeface="+mj-lt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GB" altLang="hu-HU" sz="2400" dirty="0">
                <a:latin typeface="+mj-lt"/>
              </a:rPr>
              <a:t>The </a:t>
            </a:r>
            <a:r>
              <a:rPr lang="en-GB" altLang="hu-HU" sz="2400" b="1" dirty="0">
                <a:latin typeface="+mj-lt"/>
              </a:rPr>
              <a:t>ASF </a:t>
            </a:r>
            <a:r>
              <a:rPr lang="hu-HU" altLang="hu-HU" sz="2400" b="1" dirty="0">
                <a:latin typeface="+mj-lt"/>
              </a:rPr>
              <a:t>E</a:t>
            </a:r>
            <a:r>
              <a:rPr lang="en-GB" altLang="hu-HU" sz="2400" b="1" dirty="0" err="1">
                <a:latin typeface="+mj-lt"/>
              </a:rPr>
              <a:t>radication</a:t>
            </a:r>
            <a:r>
              <a:rPr lang="en-GB" altLang="hu-HU" sz="2400" b="1" dirty="0">
                <a:latin typeface="+mj-lt"/>
              </a:rPr>
              <a:t> </a:t>
            </a:r>
            <a:r>
              <a:rPr lang="hu-HU" altLang="hu-HU" sz="2400" b="1" dirty="0">
                <a:latin typeface="+mj-lt"/>
              </a:rPr>
              <a:t>P</a:t>
            </a:r>
            <a:r>
              <a:rPr lang="en-GB" altLang="hu-HU" sz="2400" b="1" dirty="0" err="1">
                <a:latin typeface="+mj-lt"/>
              </a:rPr>
              <a:t>lan</a:t>
            </a:r>
            <a:r>
              <a:rPr lang="en-GB" altLang="hu-HU" sz="2400" b="1" dirty="0">
                <a:latin typeface="+mj-lt"/>
              </a:rPr>
              <a:t> </a:t>
            </a:r>
            <a:r>
              <a:rPr lang="en-GB" altLang="hu-HU" sz="2400" dirty="0">
                <a:latin typeface="+mj-lt"/>
              </a:rPr>
              <a:t>has  </a:t>
            </a:r>
            <a:r>
              <a:rPr lang="en-GB" altLang="hu-HU" sz="2400" b="1" dirty="0">
                <a:latin typeface="+mj-lt"/>
              </a:rPr>
              <a:t>separate chapter</a:t>
            </a:r>
            <a:r>
              <a:rPr lang="hu-HU" altLang="hu-HU" sz="2400" b="1" dirty="0">
                <a:latin typeface="+mj-lt"/>
              </a:rPr>
              <a:t>s</a:t>
            </a:r>
            <a:r>
              <a:rPr lang="en-GB" altLang="hu-HU" sz="2400" b="1" dirty="0">
                <a:latin typeface="+mj-lt"/>
              </a:rPr>
              <a:t> on passive and active surveillance per risk category</a:t>
            </a:r>
            <a:endParaRPr lang="en-GB" altLang="hu-HU" sz="2800" b="1" dirty="0"/>
          </a:p>
        </p:txBody>
      </p:sp>
    </p:spTree>
    <p:extLst>
      <p:ext uri="{BB962C8B-B14F-4D97-AF65-F5344CB8AC3E}">
        <p14:creationId xmlns:p14="http://schemas.microsoft.com/office/powerpoint/2010/main" val="209145976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301625" y="0"/>
            <a:ext cx="8510588" cy="90872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0000"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dirty="0">
                <a:solidFill>
                  <a:schemeClr val="tx1"/>
                </a:solidFill>
              </a:rPr>
              <a:t>Counties infected with AS</a:t>
            </a:r>
            <a:r>
              <a:rPr lang="hu-HU" altLang="hu-HU" sz="2800" dirty="0">
                <a:solidFill>
                  <a:schemeClr val="tx1"/>
                </a:solidFill>
              </a:rPr>
              <a:t>F</a:t>
            </a:r>
            <a:r>
              <a:rPr lang="en-US" altLang="hu-HU" sz="2800" dirty="0">
                <a:solidFill>
                  <a:schemeClr val="tx1"/>
                </a:solidFill>
              </a:rPr>
              <a:t> in Hungary, the first and last cases (in wild boar)</a:t>
            </a:r>
            <a:endParaRPr lang="en-GB" altLang="hu-HU" sz="2800" dirty="0">
              <a:solidFill>
                <a:schemeClr val="tx1"/>
              </a:solidFill>
            </a:endParaRPr>
          </a:p>
        </p:txBody>
      </p:sp>
      <p:sp>
        <p:nvSpPr>
          <p:cNvPr id="2" name="Tartalom helye 1">
            <a:extLst>
              <a:ext uri="{FF2B5EF4-FFF2-40B4-BE49-F238E27FC236}">
                <a16:creationId xmlns:a16="http://schemas.microsoft.com/office/drawing/2014/main" id="{49326480-FE23-D937-FB70-6E87F68E06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graphicFrame>
        <p:nvGraphicFramePr>
          <p:cNvPr id="3" name="Táblázat 3">
            <a:extLst>
              <a:ext uri="{FF2B5EF4-FFF2-40B4-BE49-F238E27FC236}">
                <a16:creationId xmlns:a16="http://schemas.microsoft.com/office/drawing/2014/main" id="{2E04E17F-1CA6-43DA-BA35-325379CC3D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7188587"/>
              </p:ext>
            </p:extLst>
          </p:nvPr>
        </p:nvGraphicFramePr>
        <p:xfrm>
          <a:off x="323528" y="980728"/>
          <a:ext cx="8680454" cy="5850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8212">
                  <a:extLst>
                    <a:ext uri="{9D8B030D-6E8A-4147-A177-3AD203B41FA5}">
                      <a16:colId xmlns:a16="http://schemas.microsoft.com/office/drawing/2014/main" val="3043267236"/>
                    </a:ext>
                  </a:extLst>
                </a:gridCol>
                <a:gridCol w="1836204">
                  <a:extLst>
                    <a:ext uri="{9D8B030D-6E8A-4147-A177-3AD203B41FA5}">
                      <a16:colId xmlns:a16="http://schemas.microsoft.com/office/drawing/2014/main" val="1372047123"/>
                    </a:ext>
                  </a:extLst>
                </a:gridCol>
                <a:gridCol w="1493142">
                  <a:extLst>
                    <a:ext uri="{9D8B030D-6E8A-4147-A177-3AD203B41FA5}">
                      <a16:colId xmlns:a16="http://schemas.microsoft.com/office/drawing/2014/main" val="1761796598"/>
                    </a:ext>
                  </a:extLst>
                </a:gridCol>
                <a:gridCol w="1855230">
                  <a:extLst>
                    <a:ext uri="{9D8B030D-6E8A-4147-A177-3AD203B41FA5}">
                      <a16:colId xmlns:a16="http://schemas.microsoft.com/office/drawing/2014/main" val="4242052343"/>
                    </a:ext>
                  </a:extLst>
                </a:gridCol>
                <a:gridCol w="1587666">
                  <a:extLst>
                    <a:ext uri="{9D8B030D-6E8A-4147-A177-3AD203B41FA5}">
                      <a16:colId xmlns:a16="http://schemas.microsoft.com/office/drawing/2014/main" val="3235561281"/>
                    </a:ext>
                  </a:extLst>
                </a:gridCol>
              </a:tblGrid>
              <a:tr h="612068">
                <a:tc rowSpan="2">
                  <a:txBody>
                    <a:bodyPr/>
                    <a:lstStyle/>
                    <a:p>
                      <a:r>
                        <a:rPr lang="hu-HU" dirty="0" err="1"/>
                        <a:t>County</a:t>
                      </a:r>
                      <a:r>
                        <a:rPr lang="hu-HU" dirty="0"/>
                        <a:t> (in </a:t>
                      </a:r>
                      <a:r>
                        <a:rPr lang="hu-HU" dirty="0" err="1"/>
                        <a:t>order</a:t>
                      </a:r>
                      <a:r>
                        <a:rPr lang="hu-HU" dirty="0"/>
                        <a:t> of </a:t>
                      </a:r>
                      <a:r>
                        <a:rPr lang="hu-HU" dirty="0" err="1"/>
                        <a:t>confirmation</a:t>
                      </a:r>
                      <a:r>
                        <a:rPr lang="hu-HU" dirty="0"/>
                        <a:t>)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First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case</a:t>
                      </a:r>
                      <a:endParaRPr lang="hu-H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hu-HU" dirty="0"/>
                        <a:t>Last </a:t>
                      </a:r>
                      <a:r>
                        <a:rPr lang="hu-HU" dirty="0" err="1"/>
                        <a:t>case</a:t>
                      </a:r>
                      <a:r>
                        <a:rPr lang="hu-HU" dirty="0"/>
                        <a:t> </a:t>
                      </a:r>
                      <a:r>
                        <a:rPr lang="en-US" dirty="0"/>
                        <a:t>(if there has been no case for at least 3 months)</a:t>
                      </a:r>
                      <a:endParaRPr lang="hu-H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98498"/>
                  </a:ext>
                </a:extLst>
              </a:tr>
              <a:tr h="380833"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Date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Category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Date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Category</a:t>
                      </a:r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7691255"/>
                  </a:ext>
                </a:extLst>
              </a:tr>
              <a:tr h="380833"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FF"/>
                          </a:highlight>
                        </a:rPr>
                        <a:t>Heves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FF"/>
                          </a:highlight>
                        </a:rPr>
                        <a:t>21.04.2018.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00FFFF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00FFFF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FF"/>
                          </a:highlight>
                        </a:rPr>
                        <a:t>11.05.2023.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 err="1">
                          <a:highlight>
                            <a:srgbClr val="00FFFF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00FFFF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7871709"/>
                  </a:ext>
                </a:extLst>
              </a:tr>
              <a:tr h="380833">
                <a:tc>
                  <a:txBody>
                    <a:bodyPr/>
                    <a:lstStyle/>
                    <a:p>
                      <a:r>
                        <a:rPr lang="hu-HU" dirty="0"/>
                        <a:t>Szabolcs-SZ-B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16.05.2018.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/>
                        <a:t>dead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---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6283949"/>
                  </a:ext>
                </a:extLst>
              </a:tr>
              <a:tr h="380833"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FF"/>
                          </a:highlight>
                        </a:rPr>
                        <a:t>Borsod-A-Z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FF"/>
                          </a:highlight>
                        </a:rPr>
                        <a:t>02.10.2018.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 err="1">
                          <a:highlight>
                            <a:srgbClr val="00FFFF"/>
                          </a:highlight>
                        </a:rPr>
                        <a:t>shot</a:t>
                      </a:r>
                      <a:r>
                        <a:rPr lang="hu-HU" dirty="0">
                          <a:highlight>
                            <a:srgbClr val="00FFFF"/>
                          </a:highlight>
                        </a:rPr>
                        <a:t> (culling)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FF"/>
                          </a:highlight>
                        </a:rPr>
                        <a:t>03.07.2023.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00FFFF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00FFFF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9763184"/>
                  </a:ext>
                </a:extLst>
              </a:tr>
              <a:tr h="380833">
                <a:tc>
                  <a:txBody>
                    <a:bodyPr/>
                    <a:lstStyle/>
                    <a:p>
                      <a:r>
                        <a:rPr lang="hu-HU" dirty="0"/>
                        <a:t>Nógrád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28.10.2018.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/>
                        <a:t>dead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---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4890484"/>
                  </a:ext>
                </a:extLst>
              </a:tr>
              <a:tr h="380833">
                <a:tc>
                  <a:txBody>
                    <a:bodyPr/>
                    <a:lstStyle/>
                    <a:p>
                      <a:r>
                        <a:rPr lang="hu-HU" dirty="0"/>
                        <a:t>Hajdú-Bihar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29.04.2019.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/>
                        <a:t>dead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---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4184525"/>
                  </a:ext>
                </a:extLst>
              </a:tr>
              <a:tr h="380833"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FFFF00"/>
                          </a:highlight>
                        </a:rPr>
                        <a:t>Jász-N-SZ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FFFF00"/>
                          </a:highlight>
                        </a:rPr>
                        <a:t>30.08.2019.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FFFF00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FFFF00"/>
                          </a:highlight>
                        </a:rPr>
                        <a:t>21.11.2020.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FFFF00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5475569"/>
                  </a:ext>
                </a:extLst>
              </a:tr>
              <a:tr h="380833"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FFFF00"/>
                          </a:highlight>
                        </a:rPr>
                        <a:t>Pest (1st </a:t>
                      </a:r>
                      <a:r>
                        <a:rPr lang="hu-HU" dirty="0" err="1">
                          <a:highlight>
                            <a:srgbClr val="FFFF00"/>
                          </a:highlight>
                        </a:rPr>
                        <a:t>wave</a:t>
                      </a:r>
                      <a:r>
                        <a:rPr lang="hu-HU" dirty="0">
                          <a:highlight>
                            <a:srgbClr val="FFFF00"/>
                          </a:highlight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FFFF00"/>
                          </a:highlight>
                        </a:rPr>
                        <a:t>28.09.2019.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FFFF00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FFFF00"/>
                          </a:highlight>
                        </a:rPr>
                        <a:t>23.07.2020.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FFFF00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6395225"/>
                  </a:ext>
                </a:extLst>
              </a:tr>
              <a:tr h="380833"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00"/>
                          </a:highlight>
                        </a:rPr>
                        <a:t>Békés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00"/>
                          </a:highlight>
                        </a:rPr>
                        <a:t>09.12.2019.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00FF00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00"/>
                          </a:highlight>
                        </a:rPr>
                        <a:t>06.07.2020.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00FF00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6526810"/>
                  </a:ext>
                </a:extLst>
              </a:tr>
              <a:tr h="380833">
                <a:tc>
                  <a:txBody>
                    <a:bodyPr/>
                    <a:lstStyle/>
                    <a:p>
                      <a:r>
                        <a:rPr lang="hu-HU" dirty="0"/>
                        <a:t>Komárom-E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15.02.2020.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/>
                        <a:t>dead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---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403775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FF"/>
                          </a:highlight>
                        </a:rPr>
                        <a:t>Fejér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FFFF00"/>
                          </a:highlight>
                        </a:rPr>
                        <a:t>10.08.2021.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>
                          <a:solidFill>
                            <a:schemeClr val="bg2"/>
                          </a:solidFill>
                          <a:highlight>
                            <a:srgbClr val="00FFFF"/>
                          </a:highlight>
                        </a:rPr>
                        <a:t>26.03.2023.</a:t>
                      </a:r>
                      <a:endParaRPr lang="hu-HU" sz="1600" dirty="0">
                        <a:highlight>
                          <a:srgbClr val="00FFFF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FFFF00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FFFF00"/>
                        </a:highlight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 err="1">
                          <a:highlight>
                            <a:srgbClr val="00FFFF"/>
                          </a:highlight>
                        </a:rPr>
                        <a:t>shot</a:t>
                      </a:r>
                      <a:r>
                        <a:rPr lang="hu-HU" dirty="0">
                          <a:highlight>
                            <a:srgbClr val="00FFFF"/>
                          </a:highlight>
                        </a:rPr>
                        <a:t> (culling)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05.06.2022</a:t>
                      </a:r>
                      <a:r>
                        <a:rPr lang="hu-HU" sz="1200" dirty="0"/>
                        <a:t>.(KOM)</a:t>
                      </a:r>
                    </a:p>
                    <a:p>
                      <a:r>
                        <a:rPr lang="hu-HU" dirty="0">
                          <a:highlight>
                            <a:srgbClr val="00FFFF"/>
                          </a:highlight>
                        </a:rPr>
                        <a:t>19.01.2024.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/>
                        <a:t>dead</a:t>
                      </a:r>
                      <a:endParaRPr lang="hu-HU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 err="1">
                          <a:highlight>
                            <a:srgbClr val="00FFFF"/>
                          </a:highlight>
                        </a:rPr>
                        <a:t>shot</a:t>
                      </a:r>
                      <a:r>
                        <a:rPr lang="hu-HU" dirty="0">
                          <a:highlight>
                            <a:srgbClr val="00FFFF"/>
                          </a:highlight>
                        </a:rPr>
                        <a:t> (culling)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1076648"/>
                  </a:ext>
                </a:extLst>
              </a:tr>
              <a:tr h="380833"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FF00FF"/>
                          </a:highlight>
                        </a:rPr>
                        <a:t>Pest (2nd </a:t>
                      </a:r>
                      <a:r>
                        <a:rPr lang="hu-HU" dirty="0" err="1">
                          <a:highlight>
                            <a:srgbClr val="FF00FF"/>
                          </a:highlight>
                        </a:rPr>
                        <a:t>wave</a:t>
                      </a:r>
                      <a:r>
                        <a:rPr lang="hu-HU" dirty="0">
                          <a:highlight>
                            <a:srgbClr val="FF00FF"/>
                          </a:highlight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FF00FF"/>
                          </a:highlight>
                        </a:rPr>
                        <a:t>23.10.2021.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FF00FF"/>
                          </a:highlight>
                        </a:rPr>
                        <a:t>shot</a:t>
                      </a:r>
                      <a:r>
                        <a:rPr lang="hu-HU" dirty="0">
                          <a:highlight>
                            <a:srgbClr val="FF00FF"/>
                          </a:highlight>
                        </a:rPr>
                        <a:t> (culling)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FF00FF"/>
                          </a:highlight>
                        </a:rPr>
                        <a:t>---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FF00FF"/>
                          </a:highlight>
                        </a:rPr>
                        <a:t>---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9912856"/>
                  </a:ext>
                </a:extLst>
              </a:tr>
              <a:tr h="380833"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00"/>
                          </a:highlight>
                        </a:rPr>
                        <a:t>Jász-N-SZ (2)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00"/>
                          </a:highlight>
                        </a:rPr>
                        <a:t>28.01.2022.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00FF00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>
                          <a:highlight>
                            <a:srgbClr val="00FF00"/>
                          </a:highlight>
                        </a:rPr>
                        <a:t>28.01.2022.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>
                          <a:highlight>
                            <a:srgbClr val="00FF00"/>
                          </a:highlight>
                        </a:rPr>
                        <a:t>dead</a:t>
                      </a:r>
                      <a:endParaRPr lang="hu-HU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38124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906917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301625" y="0"/>
            <a:ext cx="8510588" cy="1554163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dirty="0"/>
              <a:t>National official risk areas with </a:t>
            </a:r>
            <a:r>
              <a:rPr lang="hu-HU" altLang="hu-HU" sz="2800" dirty="0" err="1"/>
              <a:t>Hungarian</a:t>
            </a:r>
            <a:r>
              <a:rPr lang="en-US" altLang="hu-HU" sz="2800" dirty="0"/>
              <a:t> and foreign wild boar cases until 202</a:t>
            </a:r>
            <a:r>
              <a:rPr lang="hu-HU" altLang="hu-HU" sz="2800" dirty="0"/>
              <a:t>4</a:t>
            </a:r>
            <a:r>
              <a:rPr lang="en-US" altLang="hu-HU" sz="2800" dirty="0"/>
              <a:t>.09.05</a:t>
            </a:r>
            <a:endParaRPr lang="en-GB" altLang="hu-HU" sz="2800" dirty="0"/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buClrTx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1900" dirty="0"/>
          </a:p>
          <a:p>
            <a:pPr eaLnBrk="1" hangingPunct="1">
              <a:buClrTx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1900" dirty="0"/>
          </a:p>
        </p:txBody>
      </p:sp>
      <p:pic>
        <p:nvPicPr>
          <p:cNvPr id="3" name="Kép 2" descr="A képen térkép, szöveg, atlasz látható&#10;&#10;Automatikusan generált leírás">
            <a:extLst>
              <a:ext uri="{FF2B5EF4-FFF2-40B4-BE49-F238E27FC236}">
                <a16:creationId xmlns:a16="http://schemas.microsoft.com/office/drawing/2014/main" id="{BFA1944E-5C6E-B796-D413-C2B0380CAC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32" y="1237235"/>
            <a:ext cx="8388932" cy="560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305577"/>
      </p:ext>
    </p:extLst>
  </p:cSld>
  <p:clrMapOvr>
    <a:masterClrMapping/>
  </p:clrMapOvr>
  <p:transition spd="med" advTm="23176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7" x="6269038" y="3340100"/>
          <p14:tracePt t="20710" x="6276975" y="3340100"/>
          <p14:tracePt t="20727" x="6813550" y="847725"/>
          <p14:tracePt t="20744" x="7251700" y="0"/>
          <p14:tracePt t="20764" x="7402513" y="0"/>
          <p14:tracePt t="20777" x="7439025" y="0"/>
          <p14:tracePt t="20794" x="6902450" y="0"/>
          <p14:tracePt t="20811" x="6296025" y="0"/>
          <p14:tracePt t="20828" x="6143625" y="0"/>
          <p14:tracePt t="20845" x="6126163" y="0"/>
          <p14:tracePt t="21214" x="6045200" y="0"/>
          <p14:tracePt t="21221" x="5724525" y="98425"/>
          <p14:tracePt t="21230" x="5180013" y="401638"/>
          <p14:tracePt t="21246" x="4295775" y="1081088"/>
          <p14:tracePt t="21262" x="3741738" y="1795463"/>
          <p14:tracePt t="21279" x="3500438" y="2616200"/>
          <p14:tracePt t="21296" x="3840163" y="3482975"/>
          <p14:tracePt t="21313" x="4803775" y="4330700"/>
          <p14:tracePt t="21329" x="6161088" y="5286375"/>
          <p14:tracePt t="21346" x="7348538" y="6224588"/>
          <p14:tracePt t="21363" x="8286750" y="6848475"/>
          <p14:tracePt t="21379" x="8848725" y="6848475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The start of p</a:t>
            </a:r>
            <a:r>
              <a:rPr lang="en-US" altLang="hu-HU" sz="2800" b="1" dirty="0" err="1">
                <a:solidFill>
                  <a:schemeClr val="tx1"/>
                </a:solidFill>
                <a:latin typeface="+mn-lt"/>
              </a:rPr>
              <a:t>rofessional</a:t>
            </a: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 work based on risk analysis 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2500" lnSpcReduction="10000"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GB" altLang="hu-HU" sz="2800" dirty="0">
                <a:effectLst/>
                <a:cs typeface="Times New Roman" panose="02020603050405020304" pitchFamily="18" charset="0"/>
              </a:rPr>
              <a:t>The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CVO established 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the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ASF Risk Analysis Working Group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 in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September 2017 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on the recommendation of the National CSF and ASF Expert Group.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GB" altLang="hu-HU" sz="2800" dirty="0">
                <a:effectLst/>
                <a:cs typeface="Times New Roman" panose="02020603050405020304" pitchFamily="18" charset="0"/>
              </a:rPr>
              <a:t>At that time,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Hungary was free 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of the disease, but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ASF was present in the Transcarpathian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 region of neighbouring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 Ukraine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.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GB" altLang="hu-HU" sz="2800" dirty="0">
                <a:effectLst/>
                <a:cs typeface="Times New Roman" panose="02020603050405020304" pitchFamily="18" charset="0"/>
              </a:rPr>
              <a:t>Since the working group had a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relatively large number 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of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experts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,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they established the principles 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and the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ASF Risk Analysis Action Group 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was </a:t>
            </a:r>
            <a:r>
              <a:rPr lang="en-GB" altLang="hu-HU" sz="2800" b="1" dirty="0">
                <a:effectLst/>
                <a:cs typeface="Times New Roman" panose="02020603050405020304" pitchFamily="18" charset="0"/>
              </a:rPr>
              <a:t>created</a:t>
            </a:r>
            <a:r>
              <a:rPr lang="en-GB" altLang="hu-HU" sz="2800" dirty="0">
                <a:effectLst/>
                <a:cs typeface="Times New Roman" panose="02020603050405020304" pitchFamily="18" charset="0"/>
              </a:rPr>
              <a:t> within the working group in order to work efficiently.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95364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301625" y="0"/>
            <a:ext cx="8510588" cy="7287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0000"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200" b="1" dirty="0">
                <a:solidFill>
                  <a:schemeClr val="tx1"/>
                </a:solidFill>
              </a:rPr>
              <a:t>Official risk categories (status) with cases within one year highlighted for last </a:t>
            </a:r>
            <a:r>
              <a:rPr lang="hu-HU" altLang="hu-HU" sz="2200" b="1" dirty="0" err="1">
                <a:solidFill>
                  <a:schemeClr val="tx1"/>
                </a:solidFill>
              </a:rPr>
              <a:t>month</a:t>
            </a:r>
            <a:r>
              <a:rPr lang="hu-HU" altLang="hu-HU" sz="2200" b="1" dirty="0">
                <a:solidFill>
                  <a:schemeClr val="tx1"/>
                </a:solidFill>
              </a:rPr>
              <a:t> </a:t>
            </a:r>
            <a:r>
              <a:rPr lang="en-US" altLang="hu-HU" sz="2200" b="1" dirty="0">
                <a:solidFill>
                  <a:schemeClr val="tx1"/>
                </a:solidFill>
              </a:rPr>
              <a:t>(</a:t>
            </a:r>
            <a:r>
              <a:rPr lang="hu-HU" altLang="hu-HU" sz="2200" b="1" dirty="0" err="1">
                <a:solidFill>
                  <a:schemeClr val="tx1"/>
                </a:solidFill>
              </a:rPr>
              <a:t>as</a:t>
            </a:r>
            <a:r>
              <a:rPr lang="hu-HU" altLang="hu-HU" sz="2200" b="1" dirty="0">
                <a:solidFill>
                  <a:schemeClr val="tx1"/>
                </a:solidFill>
              </a:rPr>
              <a:t> of </a:t>
            </a:r>
            <a:r>
              <a:rPr lang="en-US" altLang="hu-HU" sz="2200" b="1" dirty="0">
                <a:solidFill>
                  <a:schemeClr val="tx1"/>
                </a:solidFill>
              </a:rPr>
              <a:t>05.09.202</a:t>
            </a:r>
            <a:r>
              <a:rPr lang="hu-HU" altLang="hu-HU" sz="2200" b="1" dirty="0">
                <a:solidFill>
                  <a:schemeClr val="tx1"/>
                </a:solidFill>
              </a:rPr>
              <a:t>4</a:t>
            </a:r>
            <a:r>
              <a:rPr lang="en-US" altLang="hu-HU" sz="2200" b="1" dirty="0">
                <a:solidFill>
                  <a:schemeClr val="tx1"/>
                </a:solidFill>
              </a:rPr>
              <a:t>)</a:t>
            </a:r>
            <a:endParaRPr lang="en-GB" altLang="hu-HU" sz="2200" b="1" dirty="0">
              <a:solidFill>
                <a:schemeClr val="tx1"/>
              </a:solidFill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</p:txBody>
      </p:sp>
      <p:pic>
        <p:nvPicPr>
          <p:cNvPr id="3" name="Kép 2" descr="A képen térkép, szöveg, atlasz látható&#10;&#10;Automatikusan generált leírás">
            <a:extLst>
              <a:ext uri="{FF2B5EF4-FFF2-40B4-BE49-F238E27FC236}">
                <a16:creationId xmlns:a16="http://schemas.microsoft.com/office/drawing/2014/main" id="{BB899378-C150-13FF-4B4B-F51C9DE921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16" y="872716"/>
            <a:ext cx="8766894" cy="5859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25118"/>
      </p:ext>
    </p:extLst>
  </p:cSld>
  <p:clrMapOvr>
    <a:masterClrMapping/>
  </p:clrMapOvr>
  <p:transition spd="med" advTm="7619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dirty="0">
                <a:solidFill>
                  <a:schemeClr val="tx1"/>
                </a:solidFill>
              </a:rPr>
              <a:t>Table of all wild boar AS</a:t>
            </a:r>
            <a:r>
              <a:rPr lang="hu-HU" altLang="hu-HU" sz="2800" dirty="0">
                <a:solidFill>
                  <a:schemeClr val="tx1"/>
                </a:solidFill>
              </a:rPr>
              <a:t>F</a:t>
            </a:r>
            <a:r>
              <a:rPr lang="en-US" altLang="hu-HU" sz="2800" dirty="0">
                <a:solidFill>
                  <a:schemeClr val="tx1"/>
                </a:solidFill>
              </a:rPr>
              <a:t> cases </a:t>
            </a:r>
            <a:r>
              <a:rPr lang="hu-HU" altLang="hu-HU" sz="2800" dirty="0" err="1">
                <a:solidFill>
                  <a:schemeClr val="tx1"/>
                </a:solidFill>
              </a:rPr>
              <a:t>till</a:t>
            </a:r>
            <a:r>
              <a:rPr lang="hu-HU" altLang="hu-HU" sz="2800" dirty="0">
                <a:solidFill>
                  <a:schemeClr val="tx1"/>
                </a:solidFill>
              </a:rPr>
              <a:t> 05.09.</a:t>
            </a:r>
            <a:r>
              <a:rPr lang="en-US" altLang="hu-HU" sz="2800" dirty="0">
                <a:solidFill>
                  <a:schemeClr val="tx1"/>
                </a:solidFill>
              </a:rPr>
              <a:t>202</a:t>
            </a:r>
            <a:r>
              <a:rPr lang="hu-HU" altLang="hu-HU" sz="2800" dirty="0">
                <a:solidFill>
                  <a:schemeClr val="tx1"/>
                </a:solidFill>
              </a:rPr>
              <a:t>4</a:t>
            </a:r>
            <a:endParaRPr lang="en-GB" altLang="hu-HU" sz="2800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4D9A59A-76C9-2C93-8E3C-CB9CF484E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graphicFrame>
        <p:nvGraphicFramePr>
          <p:cNvPr id="2" name="Táblázat 2">
            <a:extLst>
              <a:ext uri="{FF2B5EF4-FFF2-40B4-BE49-F238E27FC236}">
                <a16:creationId xmlns:a16="http://schemas.microsoft.com/office/drawing/2014/main" id="{EC9EA7CB-9274-49CD-9057-12020A8FA8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646043"/>
              </p:ext>
            </p:extLst>
          </p:nvPr>
        </p:nvGraphicFramePr>
        <p:xfrm>
          <a:off x="179512" y="1412776"/>
          <a:ext cx="8856983" cy="52291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8192">
                  <a:extLst>
                    <a:ext uri="{9D8B030D-6E8A-4147-A177-3AD203B41FA5}">
                      <a16:colId xmlns:a16="http://schemas.microsoft.com/office/drawing/2014/main" val="3193601505"/>
                    </a:ext>
                  </a:extLst>
                </a:gridCol>
                <a:gridCol w="1260140">
                  <a:extLst>
                    <a:ext uri="{9D8B030D-6E8A-4147-A177-3AD203B41FA5}">
                      <a16:colId xmlns:a16="http://schemas.microsoft.com/office/drawing/2014/main" val="2521242527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375673334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1938153815"/>
                    </a:ext>
                  </a:extLst>
                </a:gridCol>
                <a:gridCol w="1408772">
                  <a:extLst>
                    <a:ext uri="{9D8B030D-6E8A-4147-A177-3AD203B41FA5}">
                      <a16:colId xmlns:a16="http://schemas.microsoft.com/office/drawing/2014/main" val="2883868770"/>
                    </a:ext>
                  </a:extLst>
                </a:gridCol>
                <a:gridCol w="1147511">
                  <a:extLst>
                    <a:ext uri="{9D8B030D-6E8A-4147-A177-3AD203B41FA5}">
                      <a16:colId xmlns:a16="http://schemas.microsoft.com/office/drawing/2014/main" val="609173410"/>
                    </a:ext>
                  </a:extLst>
                </a:gridCol>
              </a:tblGrid>
              <a:tr h="384645">
                <a:tc rowSpan="2">
                  <a:txBody>
                    <a:bodyPr/>
                    <a:lstStyle/>
                    <a:p>
                      <a:r>
                        <a:rPr lang="hu-HU" dirty="0" err="1"/>
                        <a:t>County</a:t>
                      </a:r>
                      <a:endParaRPr lang="hu-HU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hu-HU" dirty="0" err="1"/>
                        <a:t>Passive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surveillance</a:t>
                      </a:r>
                      <a:endParaRPr lang="hu-H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hu-HU" dirty="0" err="1"/>
                        <a:t>Active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surveillance</a:t>
                      </a:r>
                      <a:endParaRPr lang="hu-HU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hu-HU" b="1" dirty="0" err="1">
                          <a:solidFill>
                            <a:schemeClr val="tx1"/>
                          </a:solidFill>
                        </a:rPr>
                        <a:t>All</a:t>
                      </a:r>
                      <a:r>
                        <a:rPr lang="hu-HU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hu-HU" b="1" dirty="0" err="1">
                          <a:solidFill>
                            <a:schemeClr val="tx1"/>
                          </a:solidFill>
                        </a:rPr>
                        <a:t>cases</a:t>
                      </a:r>
                      <a:endParaRPr lang="hu-HU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 err="1"/>
                        <a:t>Passive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</a:t>
                      </a:r>
                      <a:r>
                        <a:rPr lang="hu-HU" dirty="0"/>
                        <a:t>.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86725"/>
                  </a:ext>
                </a:extLst>
              </a:tr>
              <a:tr h="643929"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b="1" dirty="0" err="1"/>
                        <a:t>Dead</a:t>
                      </a:r>
                      <a:r>
                        <a:rPr lang="hu-HU" b="1" dirty="0"/>
                        <a:t> </a:t>
                      </a:r>
                      <a:r>
                        <a:rPr lang="hu-HU" b="1" dirty="0" err="1"/>
                        <a:t>from</a:t>
                      </a:r>
                      <a:r>
                        <a:rPr lang="hu-HU" b="1" dirty="0"/>
                        <a:t> </a:t>
                      </a:r>
                      <a:r>
                        <a:rPr lang="hu-HU" b="1" dirty="0" err="1"/>
                        <a:t>that</a:t>
                      </a:r>
                      <a:endParaRPr lang="hu-HU" b="1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430356"/>
                  </a:ext>
                </a:extLst>
              </a:tr>
              <a:tr h="384645">
                <a:tc>
                  <a:txBody>
                    <a:bodyPr/>
                    <a:lstStyle/>
                    <a:p>
                      <a:r>
                        <a:rPr lang="hu-HU" dirty="0"/>
                        <a:t>Békés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90,00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716130672"/>
                  </a:ext>
                </a:extLst>
              </a:tr>
              <a:tr h="384645">
                <a:tc>
                  <a:txBody>
                    <a:bodyPr/>
                    <a:lstStyle/>
                    <a:p>
                      <a:r>
                        <a:rPr lang="hu-HU" dirty="0"/>
                        <a:t>Borsod-A-Z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5327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5286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6122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87,01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15425872"/>
                  </a:ext>
                </a:extLst>
              </a:tr>
              <a:tr h="384645">
                <a:tc>
                  <a:txBody>
                    <a:bodyPr/>
                    <a:lstStyle/>
                    <a:p>
                      <a:r>
                        <a:rPr lang="hu-HU" dirty="0"/>
                        <a:t>Fejér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85,11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565904343"/>
                  </a:ext>
                </a:extLst>
              </a:tr>
              <a:tr h="384645">
                <a:tc>
                  <a:txBody>
                    <a:bodyPr/>
                    <a:lstStyle/>
                    <a:p>
                      <a:r>
                        <a:rPr lang="hu-HU" dirty="0"/>
                        <a:t>Hajdú-Bihar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63,40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257707829"/>
                  </a:ext>
                </a:extLst>
              </a:tr>
              <a:tr h="384645">
                <a:tc>
                  <a:txBody>
                    <a:bodyPr/>
                    <a:lstStyle/>
                    <a:p>
                      <a:r>
                        <a:rPr lang="hu-HU" dirty="0"/>
                        <a:t>Heves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1893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2365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80,72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852780679"/>
                  </a:ext>
                </a:extLst>
              </a:tr>
              <a:tr h="384645">
                <a:tc>
                  <a:txBody>
                    <a:bodyPr/>
                    <a:lstStyle/>
                    <a:p>
                      <a:r>
                        <a:rPr lang="hu-HU" dirty="0"/>
                        <a:t>Jász-N-K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85,56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496709495"/>
                  </a:ext>
                </a:extLst>
              </a:tr>
              <a:tr h="384645">
                <a:tc>
                  <a:txBody>
                    <a:bodyPr/>
                    <a:lstStyle/>
                    <a:p>
                      <a:r>
                        <a:rPr lang="hu-HU" dirty="0"/>
                        <a:t>Komárom-E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70,17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380198473"/>
                  </a:ext>
                </a:extLst>
              </a:tr>
              <a:tr h="384645">
                <a:tc>
                  <a:txBody>
                    <a:bodyPr/>
                    <a:lstStyle/>
                    <a:p>
                      <a:r>
                        <a:rPr lang="hu-HU" dirty="0"/>
                        <a:t>Nógrád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1495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73,91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69913846"/>
                  </a:ext>
                </a:extLst>
              </a:tr>
              <a:tr h="384645">
                <a:tc>
                  <a:txBody>
                    <a:bodyPr/>
                    <a:lstStyle/>
                    <a:p>
                      <a:r>
                        <a:rPr lang="hu-HU" dirty="0"/>
                        <a:t>Pest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59,66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25163539"/>
                  </a:ext>
                </a:extLst>
              </a:tr>
              <a:tr h="370859">
                <a:tc>
                  <a:txBody>
                    <a:bodyPr/>
                    <a:lstStyle/>
                    <a:p>
                      <a:r>
                        <a:rPr lang="hu-HU" dirty="0"/>
                        <a:t>Szabolcs-Sz-B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72,81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56711298"/>
                  </a:ext>
                </a:extLst>
              </a:tr>
              <a:tr h="367959">
                <a:tc>
                  <a:txBody>
                    <a:bodyPr/>
                    <a:lstStyle/>
                    <a:p>
                      <a:r>
                        <a:rPr lang="hu-HU" b="1" dirty="0">
                          <a:solidFill>
                            <a:srgbClr val="FF0000"/>
                          </a:solidFill>
                          <a:latin typeface="+mn-lt"/>
                        </a:rPr>
                        <a:t>HU </a:t>
                      </a:r>
                      <a:r>
                        <a:rPr lang="hu-HU" b="1" dirty="0" err="1">
                          <a:solidFill>
                            <a:srgbClr val="FF0000"/>
                          </a:solidFill>
                          <a:latin typeface="+mn-lt"/>
                        </a:rPr>
                        <a:t>total</a:t>
                      </a:r>
                      <a:endParaRPr lang="hu-HU" b="1" dirty="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1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10611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10473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1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2665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1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13276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  <a:t>79,93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881808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823205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sz="2800" b="1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 AS</a:t>
            </a:r>
            <a:r>
              <a:rPr lang="hu-HU" sz="2800" b="1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</a:t>
            </a:r>
            <a:r>
              <a:rPr lang="en-US" sz="2800" b="1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cases in wild boars </a:t>
            </a:r>
            <a:r>
              <a:rPr lang="hu-HU" sz="2800" b="1" i="1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by</a:t>
            </a:r>
            <a:r>
              <a:rPr lang="hu-HU" sz="2800" b="1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county</a:t>
            </a:r>
            <a:r>
              <a:rPr lang="hu-HU" sz="2800" b="1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hu-HU" sz="2800" b="1" i="1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till</a:t>
            </a:r>
            <a:r>
              <a:rPr lang="hu-HU" sz="2800" b="1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05.09.2024.</a:t>
            </a:r>
            <a:endParaRPr lang="hu-HU" altLang="hu-HU" sz="2800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DD7F9B0-F42D-5C2B-8851-5A3BABAF3C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EB35685-FFCB-381C-4E34-60E25EAC1A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13580263"/>
              </p:ext>
            </p:extLst>
          </p:nvPr>
        </p:nvGraphicFramePr>
        <p:xfrm>
          <a:off x="611560" y="1448780"/>
          <a:ext cx="7992888" cy="5292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9194257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dirty="0"/>
              <a:t>ASF cases in Hungary by hunting year, until 05.09.2024</a:t>
            </a:r>
            <a:endParaRPr lang="en-GB" altLang="hu-HU" sz="2800" dirty="0"/>
          </a:p>
        </p:txBody>
      </p:sp>
      <p:sp>
        <p:nvSpPr>
          <p:cNvPr id="2" name="Tartalom helye 1">
            <a:extLst>
              <a:ext uri="{FF2B5EF4-FFF2-40B4-BE49-F238E27FC236}">
                <a16:creationId xmlns:a16="http://schemas.microsoft.com/office/drawing/2014/main" id="{43E592D2-8F4A-703B-9540-D775171B7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graphicFrame>
        <p:nvGraphicFramePr>
          <p:cNvPr id="4" name="Táblázat 3">
            <a:extLst>
              <a:ext uri="{FF2B5EF4-FFF2-40B4-BE49-F238E27FC236}">
                <a16:creationId xmlns:a16="http://schemas.microsoft.com/office/drawing/2014/main" id="{6AEE64E8-1DBB-EA89-03CD-E53D721523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0878930"/>
              </p:ext>
            </p:extLst>
          </p:nvPr>
        </p:nvGraphicFramePr>
        <p:xfrm>
          <a:off x="179512" y="1772816"/>
          <a:ext cx="8748973" cy="5075476"/>
        </p:xfrm>
        <a:graphic>
          <a:graphicData uri="http://schemas.openxmlformats.org/drawingml/2006/table">
            <a:tbl>
              <a:tblPr firstRow="1" bandRow="1"/>
              <a:tblGrid>
                <a:gridCol w="1745232">
                  <a:extLst>
                    <a:ext uri="{9D8B030D-6E8A-4147-A177-3AD203B41FA5}">
                      <a16:colId xmlns:a16="http://schemas.microsoft.com/office/drawing/2014/main" val="1488292189"/>
                    </a:ext>
                  </a:extLst>
                </a:gridCol>
                <a:gridCol w="1665385">
                  <a:extLst>
                    <a:ext uri="{9D8B030D-6E8A-4147-A177-3AD203B41FA5}">
                      <a16:colId xmlns:a16="http://schemas.microsoft.com/office/drawing/2014/main" val="2865093837"/>
                    </a:ext>
                  </a:extLst>
                </a:gridCol>
                <a:gridCol w="1485927">
                  <a:extLst>
                    <a:ext uri="{9D8B030D-6E8A-4147-A177-3AD203B41FA5}">
                      <a16:colId xmlns:a16="http://schemas.microsoft.com/office/drawing/2014/main" val="1746711761"/>
                    </a:ext>
                  </a:extLst>
                </a:gridCol>
                <a:gridCol w="1571081">
                  <a:extLst>
                    <a:ext uri="{9D8B030D-6E8A-4147-A177-3AD203B41FA5}">
                      <a16:colId xmlns:a16="http://schemas.microsoft.com/office/drawing/2014/main" val="4239943825"/>
                    </a:ext>
                  </a:extLst>
                </a:gridCol>
                <a:gridCol w="1254741">
                  <a:extLst>
                    <a:ext uri="{9D8B030D-6E8A-4147-A177-3AD203B41FA5}">
                      <a16:colId xmlns:a16="http://schemas.microsoft.com/office/drawing/2014/main" val="1525110774"/>
                    </a:ext>
                  </a:extLst>
                </a:gridCol>
                <a:gridCol w="1026607">
                  <a:extLst>
                    <a:ext uri="{9D8B030D-6E8A-4147-A177-3AD203B41FA5}">
                      <a16:colId xmlns:a16="http://schemas.microsoft.com/office/drawing/2014/main" val="2391295935"/>
                    </a:ext>
                  </a:extLst>
                </a:gridCol>
              </a:tblGrid>
              <a:tr h="542317"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County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9CC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hu-HU" sz="1600" dirty="0" err="1"/>
                        <a:t>Passive</a:t>
                      </a:r>
                      <a:r>
                        <a:rPr lang="hu-HU" sz="1600" dirty="0"/>
                        <a:t> </a:t>
                      </a:r>
                      <a:r>
                        <a:rPr lang="hu-HU" sz="1600" dirty="0" err="1"/>
                        <a:t>surveillance</a:t>
                      </a:r>
                      <a:endParaRPr lang="hu-HU" sz="1600" dirty="0"/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9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Active</a:t>
                      </a:r>
                      <a:r>
                        <a:rPr lang="hu-HU" sz="1700" b="1" kern="120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hu-HU" sz="1700" b="1" kern="120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surveillance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9CC"/>
                    </a:solidFill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All</a:t>
                      </a:r>
                      <a:r>
                        <a:rPr lang="hu-HU" sz="1700" b="1" kern="120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hu-HU" sz="1700" b="1" kern="120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cases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9CC"/>
                    </a:solidFill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Passive</a:t>
                      </a:r>
                      <a:r>
                        <a:rPr lang="hu-HU" sz="1700" b="1" kern="120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hu-HU" sz="1700" b="1" kern="1200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surv</a:t>
                      </a:r>
                      <a:r>
                        <a:rPr lang="hu-HU" sz="1700" b="1" kern="120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. %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9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056148"/>
                  </a:ext>
                </a:extLst>
              </a:tr>
              <a:tr h="777579"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Dead</a:t>
                      </a:r>
                      <a:r>
                        <a:rPr lang="hu-HU" sz="1700" b="1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hu-HU" sz="1700" b="1" kern="1200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from</a:t>
                      </a:r>
                      <a:r>
                        <a:rPr lang="hu-HU" sz="1700" b="1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hu-HU" sz="1700" b="1" kern="1200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that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2994154"/>
                  </a:ext>
                </a:extLst>
              </a:tr>
              <a:tr h="45385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2018/2019.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563</a:t>
                      </a:r>
                      <a:endParaRPr lang="hu-HU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553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98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661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85,17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79366"/>
                  </a:ext>
                </a:extLst>
              </a:tr>
              <a:tr h="45385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2019/2020.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2748</a:t>
                      </a:r>
                      <a:endParaRPr lang="hu-HU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2703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515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3263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84,22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7693414"/>
                  </a:ext>
                </a:extLst>
              </a:tr>
              <a:tr h="44194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2020/2021.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4500</a:t>
                      </a:r>
                      <a:endParaRPr lang="hu-HU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4464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1033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5533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81,33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467121"/>
                  </a:ext>
                </a:extLst>
              </a:tr>
              <a:tr h="45385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2021/2022.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2171</a:t>
                      </a:r>
                      <a:endParaRPr lang="hu-HU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2156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349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2520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86,15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E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426298"/>
                  </a:ext>
                </a:extLst>
              </a:tr>
              <a:tr h="47699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2022/2023. 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326</a:t>
                      </a:r>
                      <a:endParaRPr lang="hu-HU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308</a:t>
                      </a:r>
                      <a:endParaRPr lang="hu-H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372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698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46,70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F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5953616"/>
                  </a:ext>
                </a:extLst>
              </a:tr>
              <a:tr h="41918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2023/2024. 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B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</a:t>
                      </a:r>
                      <a:endParaRPr lang="hu-HU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B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191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B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221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B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422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B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47,63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B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01683"/>
                  </a:ext>
                </a:extLst>
              </a:tr>
              <a:tr h="41918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2024/2025. (</a:t>
                      </a:r>
                      <a:r>
                        <a:rPr lang="hu-HU" sz="1700" dirty="0" err="1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till</a:t>
                      </a:r>
                      <a:r>
                        <a:rPr lang="hu-HU" sz="17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05.09.2024.)</a:t>
                      </a: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102</a:t>
                      </a: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98</a:t>
                      </a: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77</a:t>
                      </a: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179</a:t>
                      </a: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7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56,98</a:t>
                      </a: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049758"/>
                  </a:ext>
                </a:extLst>
              </a:tr>
              <a:tr h="43369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u-HU" sz="1800" b="1" kern="1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Total</a:t>
                      </a:r>
                      <a:endParaRPr lang="hu-H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7848" marR="87848" marT="43924" marB="43924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u-HU" sz="1700" b="1" i="1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10611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u-HU" sz="1700" b="1" i="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10473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u-HU" sz="1700" b="1" i="1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2665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u-HU" sz="1700" b="1" i="1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13276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u-HU" sz="1700" b="1" i="1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79,93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26529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739576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dirty="0">
                <a:solidFill>
                  <a:schemeClr val="tx1"/>
                </a:solidFill>
              </a:rPr>
              <a:t>ASF cases in wild boars in Hungary </a:t>
            </a:r>
            <a:r>
              <a:rPr lang="hu-HU" altLang="hu-HU" sz="2800" dirty="0" err="1">
                <a:solidFill>
                  <a:schemeClr val="tx1"/>
                </a:solidFill>
              </a:rPr>
              <a:t>by</a:t>
            </a:r>
            <a:r>
              <a:rPr lang="en-US" altLang="hu-HU" sz="2800" dirty="0">
                <a:solidFill>
                  <a:schemeClr val="tx1"/>
                </a:solidFill>
              </a:rPr>
              <a:t> </a:t>
            </a:r>
            <a:r>
              <a:rPr lang="hu-HU" altLang="hu-HU" sz="2800" dirty="0" err="1">
                <a:solidFill>
                  <a:schemeClr val="tx1"/>
                </a:solidFill>
              </a:rPr>
              <a:t>hunting</a:t>
            </a:r>
            <a:r>
              <a:rPr lang="hu-HU" altLang="hu-HU" sz="2800" dirty="0">
                <a:solidFill>
                  <a:schemeClr val="tx1"/>
                </a:solidFill>
              </a:rPr>
              <a:t> </a:t>
            </a:r>
            <a:r>
              <a:rPr lang="en-US" altLang="hu-HU" sz="2800" dirty="0">
                <a:solidFill>
                  <a:schemeClr val="tx1"/>
                </a:solidFill>
              </a:rPr>
              <a:t>year</a:t>
            </a:r>
            <a:r>
              <a:rPr lang="hu-HU" altLang="hu-HU" sz="2800" dirty="0">
                <a:solidFill>
                  <a:schemeClr val="tx1"/>
                </a:solidFill>
              </a:rPr>
              <a:t>s</a:t>
            </a:r>
          </a:p>
        </p:txBody>
      </p:sp>
      <p:sp>
        <p:nvSpPr>
          <p:cNvPr id="2" name="Tartalom helye 1">
            <a:extLst>
              <a:ext uri="{FF2B5EF4-FFF2-40B4-BE49-F238E27FC236}">
                <a16:creationId xmlns:a16="http://schemas.microsoft.com/office/drawing/2014/main" id="{B1BFEB30-6A0E-1D3F-8623-EBB74F84C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9E8DA35-CB08-3B2A-C512-601D70A4D2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04083375"/>
              </p:ext>
            </p:extLst>
          </p:nvPr>
        </p:nvGraphicFramePr>
        <p:xfrm>
          <a:off x="791580" y="2120854"/>
          <a:ext cx="7452828" cy="47251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3077679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hu-HU" altLang="hu-HU" sz="2800" dirty="0">
                <a:solidFill>
                  <a:schemeClr val="tx1"/>
                </a:solidFill>
              </a:rPr>
              <a:t>The 2022/2023. </a:t>
            </a:r>
            <a:r>
              <a:rPr lang="hu-HU" altLang="hu-HU" sz="2800" dirty="0" err="1">
                <a:solidFill>
                  <a:schemeClr val="tx1"/>
                </a:solidFill>
              </a:rPr>
              <a:t>hunting</a:t>
            </a:r>
            <a:r>
              <a:rPr lang="hu-HU" altLang="hu-HU" sz="2800" dirty="0">
                <a:solidFill>
                  <a:schemeClr val="tx1"/>
                </a:solidFill>
              </a:rPr>
              <a:t> </a:t>
            </a:r>
            <a:r>
              <a:rPr lang="hu-HU" altLang="hu-HU" sz="2800" dirty="0" err="1">
                <a:solidFill>
                  <a:schemeClr val="tx1"/>
                </a:solidFill>
              </a:rPr>
              <a:t>year</a:t>
            </a:r>
            <a:r>
              <a:rPr lang="hu-HU" altLang="hu-HU" sz="2800" dirty="0">
                <a:solidFill>
                  <a:schemeClr val="tx1"/>
                </a:solidFill>
              </a:rPr>
              <a:t> ASF </a:t>
            </a:r>
            <a:r>
              <a:rPr lang="hu-HU" altLang="hu-HU" sz="2800" dirty="0" err="1">
                <a:solidFill>
                  <a:schemeClr val="tx1"/>
                </a:solidFill>
              </a:rPr>
              <a:t>cases</a:t>
            </a:r>
            <a:r>
              <a:rPr lang="hu-HU" altLang="hu-HU" sz="2800" dirty="0">
                <a:solidFill>
                  <a:schemeClr val="tx1"/>
                </a:solidFill>
              </a:rPr>
              <a:t> </a:t>
            </a:r>
            <a:r>
              <a:rPr lang="hu-HU" altLang="hu-HU" sz="2800" dirty="0" err="1">
                <a:solidFill>
                  <a:schemeClr val="tx1"/>
                </a:solidFill>
              </a:rPr>
              <a:t>by</a:t>
            </a:r>
            <a:r>
              <a:rPr lang="hu-HU" altLang="hu-HU" sz="2800" dirty="0">
                <a:solidFill>
                  <a:schemeClr val="tx1"/>
                </a:solidFill>
              </a:rPr>
              <a:t> </a:t>
            </a:r>
            <a:r>
              <a:rPr lang="hu-HU" altLang="hu-HU" sz="2800" dirty="0" err="1">
                <a:solidFill>
                  <a:schemeClr val="tx1"/>
                </a:solidFill>
              </a:rPr>
              <a:t>counties</a:t>
            </a:r>
            <a:r>
              <a:rPr lang="hu-HU" altLang="hu-HU" sz="2800" dirty="0">
                <a:solidFill>
                  <a:schemeClr val="tx1"/>
                </a:solidFill>
              </a:rPr>
              <a:t> </a:t>
            </a:r>
            <a:endParaRPr lang="en-GB" altLang="hu-HU" sz="2800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141A8BE-8C96-E879-F71E-29DDDD5A4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graphicFrame>
        <p:nvGraphicFramePr>
          <p:cNvPr id="2" name="Táblázat 2">
            <a:extLst>
              <a:ext uri="{FF2B5EF4-FFF2-40B4-BE49-F238E27FC236}">
                <a16:creationId xmlns:a16="http://schemas.microsoft.com/office/drawing/2014/main" id="{EC9EA7CB-9274-49CD-9057-12020A8FA8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2225426"/>
              </p:ext>
            </p:extLst>
          </p:nvPr>
        </p:nvGraphicFramePr>
        <p:xfrm>
          <a:off x="143508" y="1268760"/>
          <a:ext cx="8892987" cy="54173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0">
                  <a:extLst>
                    <a:ext uri="{9D8B030D-6E8A-4147-A177-3AD203B41FA5}">
                      <a16:colId xmlns:a16="http://schemas.microsoft.com/office/drawing/2014/main" val="3193601505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521242527"/>
                    </a:ext>
                  </a:extLst>
                </a:gridCol>
                <a:gridCol w="1855601">
                  <a:extLst>
                    <a:ext uri="{9D8B030D-6E8A-4147-A177-3AD203B41FA5}">
                      <a16:colId xmlns:a16="http://schemas.microsoft.com/office/drawing/2014/main" val="3756733341"/>
                    </a:ext>
                  </a:extLst>
                </a:gridCol>
                <a:gridCol w="1546414">
                  <a:extLst>
                    <a:ext uri="{9D8B030D-6E8A-4147-A177-3AD203B41FA5}">
                      <a16:colId xmlns:a16="http://schemas.microsoft.com/office/drawing/2014/main" val="1938153815"/>
                    </a:ext>
                  </a:extLst>
                </a:gridCol>
                <a:gridCol w="1391133">
                  <a:extLst>
                    <a:ext uri="{9D8B030D-6E8A-4147-A177-3AD203B41FA5}">
                      <a16:colId xmlns:a16="http://schemas.microsoft.com/office/drawing/2014/main" val="2883868770"/>
                    </a:ext>
                  </a:extLst>
                </a:gridCol>
                <a:gridCol w="1147511">
                  <a:extLst>
                    <a:ext uri="{9D8B030D-6E8A-4147-A177-3AD203B41FA5}">
                      <a16:colId xmlns:a16="http://schemas.microsoft.com/office/drawing/2014/main" val="609173410"/>
                    </a:ext>
                  </a:extLst>
                </a:gridCol>
              </a:tblGrid>
              <a:tr h="542598">
                <a:tc rowSpan="2">
                  <a:txBody>
                    <a:bodyPr/>
                    <a:lstStyle/>
                    <a:p>
                      <a:r>
                        <a:rPr lang="hu-HU" dirty="0" err="1"/>
                        <a:t>County</a:t>
                      </a:r>
                      <a:endParaRPr lang="hu-HU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hu-HU" dirty="0" err="1"/>
                        <a:t>Passive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surveillance</a:t>
                      </a:r>
                      <a:endParaRPr lang="hu-H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hu-HU" dirty="0" err="1"/>
                        <a:t>Active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surveillance</a:t>
                      </a:r>
                      <a:endParaRPr lang="hu-HU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hu-HU" b="1" dirty="0" err="1">
                          <a:solidFill>
                            <a:schemeClr val="tx1"/>
                          </a:solidFill>
                        </a:rPr>
                        <a:t>All</a:t>
                      </a:r>
                      <a:r>
                        <a:rPr lang="hu-HU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hu-HU" b="1" dirty="0" err="1">
                          <a:solidFill>
                            <a:schemeClr val="tx1"/>
                          </a:solidFill>
                        </a:rPr>
                        <a:t>cases</a:t>
                      </a:r>
                      <a:endParaRPr lang="hu-HU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 err="1"/>
                        <a:t>Passive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</a:t>
                      </a:r>
                      <a:r>
                        <a:rPr lang="hu-HU" dirty="0"/>
                        <a:t>.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86725"/>
                  </a:ext>
                </a:extLst>
              </a:tr>
              <a:tr h="630710"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b="1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b="1" dirty="0" err="1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Dead</a:t>
                      </a:r>
                      <a:r>
                        <a:rPr lang="hu-HU" b="1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 </a:t>
                      </a:r>
                      <a:r>
                        <a:rPr lang="hu-HU" b="1" dirty="0" err="1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from</a:t>
                      </a:r>
                      <a:r>
                        <a:rPr lang="hu-HU" b="1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 </a:t>
                      </a:r>
                      <a:r>
                        <a:rPr lang="hu-HU" b="1" dirty="0" err="1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</a:rPr>
                        <a:t>that</a:t>
                      </a:r>
                      <a:endParaRPr lang="hu-HU" b="1" dirty="0">
                        <a:solidFill>
                          <a:schemeClr val="bg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430356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Békés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206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hu-HU" b="1" dirty="0"/>
                        <a:t>--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6130672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Borsod-A-Z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2060"/>
                          </a:solidFill>
                          <a:effectLst/>
                          <a:latin typeface="+mn-lt"/>
                        </a:rPr>
                        <a:t>32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48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66,67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5425872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>
                          <a:solidFill>
                            <a:schemeClr val="bg2"/>
                          </a:solidFill>
                        </a:rPr>
                        <a:t>Fejér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2060"/>
                          </a:solidFill>
                          <a:effectLst/>
                          <a:latin typeface="+mn-lt"/>
                        </a:rPr>
                        <a:t>28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28 </a:t>
                      </a:r>
                      <a:r>
                        <a:rPr lang="hu-H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(23 KOM GMU)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96,55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5904343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Hajdú-Bihar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2060"/>
                          </a:solidFill>
                          <a:effectLst/>
                          <a:latin typeface="+mn-lt"/>
                        </a:rPr>
                        <a:t>71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147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48,30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57707829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Heves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2060"/>
                          </a:solidFill>
                          <a:effectLst/>
                          <a:latin typeface="+mn-lt"/>
                        </a:rPr>
                        <a:t>42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57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73,68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852780679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Jász-N-K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206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b="1" dirty="0"/>
                        <a:t>--</a:t>
                      </a:r>
                      <a:endParaRPr lang="hu-HU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496709495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Komárom-E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2060"/>
                          </a:solidFill>
                          <a:effectLst/>
                          <a:latin typeface="+mn-lt"/>
                        </a:rPr>
                        <a:t>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44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20,45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80198473"/>
                  </a:ext>
                </a:extLst>
              </a:tr>
              <a:tr h="433337">
                <a:tc>
                  <a:txBody>
                    <a:bodyPr/>
                    <a:lstStyle/>
                    <a:p>
                      <a:r>
                        <a:rPr lang="hu-HU" dirty="0"/>
                        <a:t>Nógrád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2060"/>
                          </a:solidFill>
                          <a:effectLst/>
                          <a:latin typeface="+mn-lt"/>
                        </a:rPr>
                        <a:t>32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85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37,65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69913846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Pest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2060"/>
                          </a:solidFill>
                          <a:effectLst/>
                          <a:latin typeface="+mn-lt"/>
                        </a:rPr>
                        <a:t>78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196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39,80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25163539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Szabolcs-Sz-B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2060"/>
                          </a:solidFill>
                          <a:effectLst/>
                          <a:latin typeface="+mn-lt"/>
                        </a:rPr>
                        <a:t>34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92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36,96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711298"/>
                  </a:ext>
                </a:extLst>
              </a:tr>
              <a:tr h="132947">
                <a:tc>
                  <a:txBody>
                    <a:bodyPr/>
                    <a:lstStyle/>
                    <a:p>
                      <a:r>
                        <a:rPr lang="hu-HU" b="1" dirty="0">
                          <a:solidFill>
                            <a:srgbClr val="FF0000"/>
                          </a:solidFill>
                          <a:latin typeface="+mn-lt"/>
                        </a:rPr>
                        <a:t>HU </a:t>
                      </a:r>
                      <a:r>
                        <a:rPr lang="hu-HU" b="1" dirty="0" err="1">
                          <a:solidFill>
                            <a:srgbClr val="FF0000"/>
                          </a:solidFill>
                          <a:latin typeface="+mn-lt"/>
                        </a:rPr>
                        <a:t>total</a:t>
                      </a:r>
                      <a:endParaRPr lang="hu-HU" b="1" dirty="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326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308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372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1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698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46,70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881808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849015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301625" y="228600"/>
            <a:ext cx="8510588" cy="78813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hu-HU" altLang="hu-HU" sz="2800" dirty="0">
                <a:solidFill>
                  <a:schemeClr val="tx1"/>
                </a:solidFill>
              </a:rPr>
              <a:t>The 2023/2024. </a:t>
            </a:r>
            <a:r>
              <a:rPr lang="hu-HU" altLang="hu-HU" sz="2800" dirty="0" err="1">
                <a:solidFill>
                  <a:schemeClr val="tx1"/>
                </a:solidFill>
              </a:rPr>
              <a:t>hunting</a:t>
            </a:r>
            <a:r>
              <a:rPr lang="hu-HU" altLang="hu-HU" sz="2800" dirty="0">
                <a:solidFill>
                  <a:schemeClr val="tx1"/>
                </a:solidFill>
              </a:rPr>
              <a:t> </a:t>
            </a:r>
            <a:r>
              <a:rPr lang="hu-HU" altLang="hu-HU" sz="2800" dirty="0" err="1">
                <a:solidFill>
                  <a:schemeClr val="tx1"/>
                </a:solidFill>
              </a:rPr>
              <a:t>year</a:t>
            </a:r>
            <a:r>
              <a:rPr lang="hu-HU" altLang="hu-HU" sz="2800" dirty="0">
                <a:solidFill>
                  <a:schemeClr val="tx1"/>
                </a:solidFill>
              </a:rPr>
              <a:t> ASF </a:t>
            </a:r>
            <a:r>
              <a:rPr lang="hu-HU" altLang="hu-HU" sz="2800" dirty="0" err="1">
                <a:solidFill>
                  <a:schemeClr val="tx1"/>
                </a:solidFill>
              </a:rPr>
              <a:t>cases</a:t>
            </a:r>
            <a:r>
              <a:rPr lang="hu-HU" altLang="hu-HU" sz="2800" dirty="0">
                <a:solidFill>
                  <a:schemeClr val="tx1"/>
                </a:solidFill>
              </a:rPr>
              <a:t> </a:t>
            </a:r>
            <a:r>
              <a:rPr lang="hu-HU" altLang="hu-HU" sz="2800" dirty="0" err="1">
                <a:solidFill>
                  <a:schemeClr val="tx1"/>
                </a:solidFill>
              </a:rPr>
              <a:t>by</a:t>
            </a:r>
            <a:r>
              <a:rPr lang="hu-HU" altLang="hu-HU" sz="2800" dirty="0">
                <a:solidFill>
                  <a:schemeClr val="tx1"/>
                </a:solidFill>
              </a:rPr>
              <a:t> </a:t>
            </a:r>
            <a:r>
              <a:rPr lang="hu-HU" altLang="hu-HU" sz="2800" dirty="0" err="1">
                <a:solidFill>
                  <a:schemeClr val="tx1"/>
                </a:solidFill>
              </a:rPr>
              <a:t>counties</a:t>
            </a:r>
            <a:endParaRPr lang="en-GB" altLang="hu-HU" sz="2800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27E23A0-649C-BB9F-918C-B0EF6D6AD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graphicFrame>
        <p:nvGraphicFramePr>
          <p:cNvPr id="2" name="Táblázat 2">
            <a:extLst>
              <a:ext uri="{FF2B5EF4-FFF2-40B4-BE49-F238E27FC236}">
                <a16:creationId xmlns:a16="http://schemas.microsoft.com/office/drawing/2014/main" id="{EC9EA7CB-9274-49CD-9057-12020A8FA8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9469208"/>
              </p:ext>
            </p:extLst>
          </p:nvPr>
        </p:nvGraphicFramePr>
        <p:xfrm>
          <a:off x="107504" y="1052736"/>
          <a:ext cx="8892987" cy="5600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0">
                  <a:extLst>
                    <a:ext uri="{9D8B030D-6E8A-4147-A177-3AD203B41FA5}">
                      <a16:colId xmlns:a16="http://schemas.microsoft.com/office/drawing/2014/main" val="3193601505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521242527"/>
                    </a:ext>
                  </a:extLst>
                </a:gridCol>
                <a:gridCol w="1855601">
                  <a:extLst>
                    <a:ext uri="{9D8B030D-6E8A-4147-A177-3AD203B41FA5}">
                      <a16:colId xmlns:a16="http://schemas.microsoft.com/office/drawing/2014/main" val="3756733341"/>
                    </a:ext>
                  </a:extLst>
                </a:gridCol>
                <a:gridCol w="1546414">
                  <a:extLst>
                    <a:ext uri="{9D8B030D-6E8A-4147-A177-3AD203B41FA5}">
                      <a16:colId xmlns:a16="http://schemas.microsoft.com/office/drawing/2014/main" val="1938153815"/>
                    </a:ext>
                  </a:extLst>
                </a:gridCol>
                <a:gridCol w="1391133">
                  <a:extLst>
                    <a:ext uri="{9D8B030D-6E8A-4147-A177-3AD203B41FA5}">
                      <a16:colId xmlns:a16="http://schemas.microsoft.com/office/drawing/2014/main" val="2883868770"/>
                    </a:ext>
                  </a:extLst>
                </a:gridCol>
                <a:gridCol w="1147511">
                  <a:extLst>
                    <a:ext uri="{9D8B030D-6E8A-4147-A177-3AD203B41FA5}">
                      <a16:colId xmlns:a16="http://schemas.microsoft.com/office/drawing/2014/main" val="609173410"/>
                    </a:ext>
                  </a:extLst>
                </a:gridCol>
              </a:tblGrid>
              <a:tr h="542598">
                <a:tc rowSpan="2">
                  <a:txBody>
                    <a:bodyPr/>
                    <a:lstStyle/>
                    <a:p>
                      <a:r>
                        <a:rPr lang="hu-HU" dirty="0" err="1"/>
                        <a:t>County</a:t>
                      </a:r>
                      <a:endParaRPr lang="hu-HU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hu-HU" dirty="0" err="1"/>
                        <a:t>Passive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surveillance</a:t>
                      </a:r>
                      <a:endParaRPr lang="hu-H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hu-HU" dirty="0" err="1"/>
                        <a:t>Active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surveillance</a:t>
                      </a:r>
                      <a:endParaRPr lang="hu-HU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hu-HU" dirty="0" err="1">
                          <a:solidFill>
                            <a:schemeClr val="bg1"/>
                          </a:solidFill>
                        </a:rPr>
                        <a:t>All</a:t>
                      </a:r>
                      <a:r>
                        <a:rPr lang="hu-HU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hu-HU" dirty="0" err="1">
                          <a:solidFill>
                            <a:schemeClr val="bg1"/>
                          </a:solidFill>
                        </a:rPr>
                        <a:t>cases</a:t>
                      </a:r>
                      <a:endParaRPr lang="hu-HU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 err="1"/>
                        <a:t>Passive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</a:t>
                      </a:r>
                      <a:r>
                        <a:rPr lang="hu-HU" dirty="0"/>
                        <a:t>. %</a:t>
                      </a:r>
                    </a:p>
                    <a:p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86725"/>
                  </a:ext>
                </a:extLst>
              </a:tr>
              <a:tr h="630710"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b="1" dirty="0" err="1"/>
                        <a:t>Dead</a:t>
                      </a:r>
                      <a:r>
                        <a:rPr lang="hu-HU" b="1" dirty="0"/>
                        <a:t> </a:t>
                      </a:r>
                      <a:r>
                        <a:rPr lang="hu-HU" b="1" dirty="0" err="1"/>
                        <a:t>from</a:t>
                      </a:r>
                      <a:r>
                        <a:rPr lang="hu-HU" b="1" dirty="0"/>
                        <a:t> </a:t>
                      </a:r>
                      <a:r>
                        <a:rPr lang="hu-HU" b="1" dirty="0" err="1"/>
                        <a:t>that</a:t>
                      </a:r>
                      <a:endParaRPr lang="hu-HU" b="1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430356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Békés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--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16130672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Borsod-A-Z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100,00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5425872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>
                          <a:solidFill>
                            <a:schemeClr val="bg2"/>
                          </a:solidFill>
                        </a:rPr>
                        <a:t>Fejér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33,33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65904343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Hajdú-Bihar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159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52,20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57707829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Heves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83,33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52780679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Jász-N-K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--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96709495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Komárom-E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 </a:t>
                      </a:r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(11 Pest GMU)</a:t>
                      </a:r>
                      <a:endParaRPr lang="hu-HU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 Pest GMU)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(18 Pest GMU)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65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43,08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80198473"/>
                  </a:ext>
                </a:extLst>
              </a:tr>
              <a:tr h="433337">
                <a:tc>
                  <a:txBody>
                    <a:bodyPr/>
                    <a:lstStyle/>
                    <a:p>
                      <a:r>
                        <a:rPr lang="hu-HU" dirty="0"/>
                        <a:t>Nógrád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68,75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69913846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Pest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32,29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25163539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Szabolcs-Sz-B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45,10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6711298"/>
                  </a:ext>
                </a:extLst>
              </a:tr>
              <a:tr h="382770">
                <a:tc>
                  <a:txBody>
                    <a:bodyPr/>
                    <a:lstStyle/>
                    <a:p>
                      <a:r>
                        <a:rPr lang="hu-HU" b="1" dirty="0">
                          <a:solidFill>
                            <a:srgbClr val="FF0000"/>
                          </a:solidFill>
                          <a:latin typeface="+mn-lt"/>
                        </a:rPr>
                        <a:t>Hungary </a:t>
                      </a:r>
                      <a:r>
                        <a:rPr lang="hu-HU" b="1" dirty="0" err="1">
                          <a:solidFill>
                            <a:srgbClr val="FF0000"/>
                          </a:solidFill>
                          <a:latin typeface="+mn-lt"/>
                        </a:rPr>
                        <a:t>total</a:t>
                      </a:r>
                      <a:endParaRPr lang="hu-HU" b="1" dirty="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1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201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191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1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221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1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422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47,63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81808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814076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301625" y="0"/>
            <a:ext cx="8510588" cy="116074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hu-HU" altLang="hu-HU" sz="2800" dirty="0">
                <a:solidFill>
                  <a:schemeClr val="tx1"/>
                </a:solidFill>
              </a:rPr>
              <a:t>A 2024/2025. </a:t>
            </a:r>
            <a:r>
              <a:rPr lang="hu-HU" altLang="hu-HU" sz="2800" dirty="0" err="1">
                <a:solidFill>
                  <a:schemeClr val="tx1"/>
                </a:solidFill>
              </a:rPr>
              <a:t>hunting</a:t>
            </a:r>
            <a:r>
              <a:rPr lang="hu-HU" altLang="hu-HU" sz="2800" dirty="0">
                <a:solidFill>
                  <a:schemeClr val="tx1"/>
                </a:solidFill>
              </a:rPr>
              <a:t> </a:t>
            </a:r>
            <a:r>
              <a:rPr lang="hu-HU" altLang="hu-HU" sz="2800" dirty="0" err="1">
                <a:solidFill>
                  <a:schemeClr val="tx1"/>
                </a:solidFill>
              </a:rPr>
              <a:t>year</a:t>
            </a:r>
            <a:r>
              <a:rPr lang="hu-HU" altLang="hu-HU" sz="2800" dirty="0">
                <a:solidFill>
                  <a:schemeClr val="tx1"/>
                </a:solidFill>
              </a:rPr>
              <a:t> ASF </a:t>
            </a:r>
            <a:r>
              <a:rPr lang="hu-HU" altLang="hu-HU" sz="2800" dirty="0" err="1">
                <a:solidFill>
                  <a:schemeClr val="tx1"/>
                </a:solidFill>
              </a:rPr>
              <a:t>cases</a:t>
            </a:r>
            <a:r>
              <a:rPr lang="hu-HU" altLang="hu-HU" sz="2800" dirty="0">
                <a:solidFill>
                  <a:schemeClr val="tx1"/>
                </a:solidFill>
              </a:rPr>
              <a:t> </a:t>
            </a:r>
            <a:r>
              <a:rPr lang="hu-HU" altLang="hu-HU" sz="2800" dirty="0" err="1">
                <a:solidFill>
                  <a:schemeClr val="tx1"/>
                </a:solidFill>
              </a:rPr>
              <a:t>by</a:t>
            </a:r>
            <a:r>
              <a:rPr lang="hu-HU" altLang="hu-HU" sz="2800" dirty="0">
                <a:solidFill>
                  <a:schemeClr val="tx1"/>
                </a:solidFill>
              </a:rPr>
              <a:t> </a:t>
            </a:r>
            <a:r>
              <a:rPr lang="hu-HU" altLang="hu-HU" sz="2800" dirty="0" err="1">
                <a:solidFill>
                  <a:schemeClr val="tx1"/>
                </a:solidFill>
              </a:rPr>
              <a:t>counties</a:t>
            </a:r>
            <a:r>
              <a:rPr lang="hu-HU" altLang="hu-HU" sz="2800" dirty="0">
                <a:solidFill>
                  <a:schemeClr val="tx1"/>
                </a:solidFill>
              </a:rPr>
              <a:t> (</a:t>
            </a:r>
            <a:r>
              <a:rPr lang="hu-HU" altLang="hu-HU" sz="2800" dirty="0" err="1">
                <a:solidFill>
                  <a:schemeClr val="tx1"/>
                </a:solidFill>
              </a:rPr>
              <a:t>till</a:t>
            </a:r>
            <a:r>
              <a:rPr lang="hu-HU" altLang="hu-HU" sz="2800" dirty="0">
                <a:solidFill>
                  <a:schemeClr val="tx1"/>
                </a:solidFill>
              </a:rPr>
              <a:t> 05.09.2024.)</a:t>
            </a:r>
            <a:endParaRPr lang="en-GB" altLang="hu-HU" sz="2800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8FCF899-A4E3-DD8E-EB48-99CBAEC8B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graphicFrame>
        <p:nvGraphicFramePr>
          <p:cNvPr id="2" name="Táblázat 2">
            <a:extLst>
              <a:ext uri="{FF2B5EF4-FFF2-40B4-BE49-F238E27FC236}">
                <a16:creationId xmlns:a16="http://schemas.microsoft.com/office/drawing/2014/main" id="{EC9EA7CB-9274-49CD-9057-12020A8FA8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3991710"/>
              </p:ext>
            </p:extLst>
          </p:nvPr>
        </p:nvGraphicFramePr>
        <p:xfrm>
          <a:off x="107504" y="1160748"/>
          <a:ext cx="8892987" cy="56150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0">
                  <a:extLst>
                    <a:ext uri="{9D8B030D-6E8A-4147-A177-3AD203B41FA5}">
                      <a16:colId xmlns:a16="http://schemas.microsoft.com/office/drawing/2014/main" val="3193601505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521242527"/>
                    </a:ext>
                  </a:extLst>
                </a:gridCol>
                <a:gridCol w="1855601">
                  <a:extLst>
                    <a:ext uri="{9D8B030D-6E8A-4147-A177-3AD203B41FA5}">
                      <a16:colId xmlns:a16="http://schemas.microsoft.com/office/drawing/2014/main" val="3756733341"/>
                    </a:ext>
                  </a:extLst>
                </a:gridCol>
                <a:gridCol w="1546414">
                  <a:extLst>
                    <a:ext uri="{9D8B030D-6E8A-4147-A177-3AD203B41FA5}">
                      <a16:colId xmlns:a16="http://schemas.microsoft.com/office/drawing/2014/main" val="1938153815"/>
                    </a:ext>
                  </a:extLst>
                </a:gridCol>
                <a:gridCol w="1391133">
                  <a:extLst>
                    <a:ext uri="{9D8B030D-6E8A-4147-A177-3AD203B41FA5}">
                      <a16:colId xmlns:a16="http://schemas.microsoft.com/office/drawing/2014/main" val="2883868770"/>
                    </a:ext>
                  </a:extLst>
                </a:gridCol>
                <a:gridCol w="1147511">
                  <a:extLst>
                    <a:ext uri="{9D8B030D-6E8A-4147-A177-3AD203B41FA5}">
                      <a16:colId xmlns:a16="http://schemas.microsoft.com/office/drawing/2014/main" val="609173410"/>
                    </a:ext>
                  </a:extLst>
                </a:gridCol>
              </a:tblGrid>
              <a:tr h="542598">
                <a:tc rowSpan="2">
                  <a:txBody>
                    <a:bodyPr/>
                    <a:lstStyle/>
                    <a:p>
                      <a:r>
                        <a:rPr lang="hu-HU" dirty="0" err="1"/>
                        <a:t>County</a:t>
                      </a:r>
                      <a:endParaRPr lang="hu-HU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hu-HU" dirty="0" err="1"/>
                        <a:t>Passive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surveillance</a:t>
                      </a:r>
                      <a:endParaRPr lang="hu-H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hu-HU" dirty="0" err="1"/>
                        <a:t>Active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surveillance</a:t>
                      </a:r>
                      <a:endParaRPr lang="hu-HU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hu-HU" dirty="0" err="1">
                          <a:solidFill>
                            <a:schemeClr val="bg1"/>
                          </a:solidFill>
                        </a:rPr>
                        <a:t>All</a:t>
                      </a:r>
                      <a:r>
                        <a:rPr lang="hu-HU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hu-HU" dirty="0" err="1">
                          <a:solidFill>
                            <a:schemeClr val="bg1"/>
                          </a:solidFill>
                        </a:rPr>
                        <a:t>cases</a:t>
                      </a:r>
                      <a:endParaRPr lang="hu-HU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 err="1"/>
                        <a:t>Passive</a:t>
                      </a:r>
                      <a:r>
                        <a:rPr lang="hu-HU" dirty="0"/>
                        <a:t> </a:t>
                      </a:r>
                      <a:r>
                        <a:rPr lang="hu-HU" dirty="0" err="1"/>
                        <a:t>surv</a:t>
                      </a:r>
                      <a:r>
                        <a:rPr lang="hu-HU" dirty="0"/>
                        <a:t>. %</a:t>
                      </a:r>
                    </a:p>
                    <a:p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86725"/>
                  </a:ext>
                </a:extLst>
              </a:tr>
              <a:tr h="645534"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b="1" dirty="0" err="1"/>
                        <a:t>Dead</a:t>
                      </a:r>
                      <a:r>
                        <a:rPr lang="hu-HU" b="1" dirty="0"/>
                        <a:t> </a:t>
                      </a:r>
                      <a:r>
                        <a:rPr lang="hu-HU" b="1" dirty="0" err="1"/>
                        <a:t>from</a:t>
                      </a:r>
                      <a:r>
                        <a:rPr lang="hu-HU" b="1" dirty="0"/>
                        <a:t> </a:t>
                      </a:r>
                      <a:r>
                        <a:rPr lang="hu-HU" b="1" dirty="0" err="1"/>
                        <a:t>that</a:t>
                      </a:r>
                      <a:endParaRPr lang="hu-HU" b="1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430356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Békés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--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16130672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Borsod-A-Z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--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5425872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>
                          <a:solidFill>
                            <a:schemeClr val="bg2"/>
                          </a:solidFill>
                        </a:rPr>
                        <a:t>Fejér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--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65904343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Hajdú-Bihar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84,62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57707829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Heves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--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52780679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Jász-N-K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--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96709495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Komárom-E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 (13 Pest GMU)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 (22 Pest GMU)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52,22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80198473"/>
                  </a:ext>
                </a:extLst>
              </a:tr>
              <a:tr h="433337">
                <a:tc>
                  <a:txBody>
                    <a:bodyPr/>
                    <a:lstStyle/>
                    <a:p>
                      <a:r>
                        <a:rPr lang="hu-HU" dirty="0"/>
                        <a:t>Nógrád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78,57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69913846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Pest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47,37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25163539"/>
                  </a:ext>
                </a:extLst>
              </a:tr>
              <a:tr h="382776">
                <a:tc>
                  <a:txBody>
                    <a:bodyPr/>
                    <a:lstStyle/>
                    <a:p>
                      <a:r>
                        <a:rPr lang="hu-HU" dirty="0"/>
                        <a:t>Szabolcs-Sz-B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chemeClr val="bg1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40,00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6711298"/>
                  </a:ext>
                </a:extLst>
              </a:tr>
              <a:tr h="382770">
                <a:tc>
                  <a:txBody>
                    <a:bodyPr/>
                    <a:lstStyle/>
                    <a:p>
                      <a:r>
                        <a:rPr lang="hu-HU" b="1" dirty="0">
                          <a:solidFill>
                            <a:srgbClr val="FF0000"/>
                          </a:solidFill>
                          <a:latin typeface="+mn-lt"/>
                        </a:rPr>
                        <a:t>Hungary </a:t>
                      </a:r>
                      <a:r>
                        <a:rPr lang="hu-HU" b="1" dirty="0" err="1">
                          <a:solidFill>
                            <a:srgbClr val="FF0000"/>
                          </a:solidFill>
                          <a:latin typeface="+mn-lt"/>
                        </a:rPr>
                        <a:t>total</a:t>
                      </a:r>
                      <a:endParaRPr lang="hu-HU" b="1" dirty="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1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102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1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1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77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1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179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8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56,98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81808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537086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dirty="0">
                <a:solidFill>
                  <a:schemeClr val="tx1"/>
                </a:solidFill>
              </a:rPr>
              <a:t>Quarterly distribution of ASF cases </a:t>
            </a:r>
            <a:r>
              <a:rPr lang="hu-HU" altLang="hu-HU" sz="2800" dirty="0">
                <a:solidFill>
                  <a:schemeClr val="tx1"/>
                </a:solidFill>
              </a:rPr>
              <a:t>in </a:t>
            </a:r>
            <a:r>
              <a:rPr lang="hu-HU" altLang="hu-HU" sz="2800" dirty="0" err="1">
                <a:solidFill>
                  <a:schemeClr val="tx1"/>
                </a:solidFill>
              </a:rPr>
              <a:t>hunting</a:t>
            </a:r>
            <a:r>
              <a:rPr lang="hu-HU" altLang="hu-HU" sz="2800" dirty="0">
                <a:solidFill>
                  <a:schemeClr val="tx1"/>
                </a:solidFill>
              </a:rPr>
              <a:t> </a:t>
            </a:r>
            <a:r>
              <a:rPr lang="hu-HU" altLang="hu-HU" sz="2800" dirty="0" err="1">
                <a:solidFill>
                  <a:schemeClr val="tx1"/>
                </a:solidFill>
              </a:rPr>
              <a:t>years</a:t>
            </a:r>
            <a:r>
              <a:rPr lang="hu-HU" altLang="hu-HU" sz="2800" dirty="0">
                <a:solidFill>
                  <a:schemeClr val="tx1"/>
                </a:solidFill>
              </a:rPr>
              <a:t> in Hungary</a:t>
            </a:r>
          </a:p>
        </p:txBody>
      </p:sp>
      <p:sp>
        <p:nvSpPr>
          <p:cNvPr id="2" name="Tartalom helye 1">
            <a:extLst>
              <a:ext uri="{FF2B5EF4-FFF2-40B4-BE49-F238E27FC236}">
                <a16:creationId xmlns:a16="http://schemas.microsoft.com/office/drawing/2014/main" id="{C7997E9E-A7E4-8BF3-9FB3-E89D16FDC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616D66D-239C-D47E-B84C-8A62E1F46F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38077928"/>
              </p:ext>
            </p:extLst>
          </p:nvPr>
        </p:nvGraphicFramePr>
        <p:xfrm>
          <a:off x="287524" y="1412776"/>
          <a:ext cx="8604956" cy="54452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8376674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sz="2400" b="1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Graph of ASF cases in Hungary by quarter</a:t>
            </a:r>
            <a:r>
              <a:rPr lang="hu-HU" sz="2400" b="1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 of </a:t>
            </a:r>
            <a:r>
              <a:rPr lang="hu-HU" sz="2400" b="1" i="1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hu-HU" sz="2400" b="1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hunting year</a:t>
            </a:r>
            <a:r>
              <a:rPr lang="hu-HU" sz="2400" b="1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endParaRPr lang="hu-HU" altLang="hu-HU" sz="2400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A6987AB-BFEB-BA04-85D5-E0B672A92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E71E9CF7-225B-DF76-660F-06D29FE34F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464453"/>
              </p:ext>
            </p:extLst>
          </p:nvPr>
        </p:nvGraphicFramePr>
        <p:xfrm>
          <a:off x="683568" y="1340768"/>
          <a:ext cx="7956885" cy="52565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0846457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The Hungarian AS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F</a:t>
            </a: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 risk assessment system is established 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1.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In early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February 2018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, 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Action Group formulated a detailed proposal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on </a:t>
            </a:r>
          </a:p>
          <a:p>
            <a:pPr marL="400050" lvl="1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dirty="0">
                <a:effectLst/>
                <a:cs typeface="Times New Roman" panose="02020603050405020304" pitchFamily="18" charset="0"/>
              </a:rPr>
              <a:t> - </a:t>
            </a:r>
            <a:r>
              <a:rPr lang="en-US" altLang="hu-HU" b="1" dirty="0">
                <a:effectLst/>
                <a:cs typeface="Times New Roman" panose="02020603050405020304" pitchFamily="18" charset="0"/>
              </a:rPr>
              <a:t>identifying the risk </a:t>
            </a:r>
            <a:r>
              <a:rPr lang="en-US" altLang="hu-HU" dirty="0">
                <a:effectLst/>
                <a:cs typeface="Times New Roman" panose="02020603050405020304" pitchFamily="18" charset="0"/>
              </a:rPr>
              <a:t>of the </a:t>
            </a:r>
            <a:r>
              <a:rPr lang="en-US" altLang="hu-HU" b="1" dirty="0">
                <a:effectLst/>
                <a:cs typeface="Times New Roman" panose="02020603050405020304" pitchFamily="18" charset="0"/>
              </a:rPr>
              <a:t>introduction of ASF </a:t>
            </a:r>
            <a:r>
              <a:rPr lang="en-US" altLang="hu-HU" dirty="0">
                <a:effectLst/>
                <a:cs typeface="Times New Roman" panose="02020603050405020304" pitchFamily="18" charset="0"/>
              </a:rPr>
              <a:t>to the country and</a:t>
            </a:r>
          </a:p>
          <a:p>
            <a:pPr marL="400050" lvl="1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dirty="0">
                <a:effectLst/>
                <a:cs typeface="Times New Roman" panose="02020603050405020304" pitchFamily="18" charset="0"/>
              </a:rPr>
              <a:t>- the </a:t>
            </a:r>
            <a:r>
              <a:rPr lang="en-US" altLang="hu-HU" b="1" dirty="0">
                <a:effectLst/>
                <a:cs typeface="Times New Roman" panose="02020603050405020304" pitchFamily="18" charset="0"/>
              </a:rPr>
              <a:t>determination of areas </a:t>
            </a:r>
            <a:r>
              <a:rPr lang="en-US" altLang="hu-HU" dirty="0">
                <a:effectLst/>
                <a:cs typeface="Times New Roman" panose="02020603050405020304" pitchFamily="18" charset="0"/>
              </a:rPr>
              <a:t>of the country </a:t>
            </a:r>
            <a:r>
              <a:rPr lang="en-US" altLang="hu-HU" b="1" dirty="0">
                <a:effectLst/>
                <a:cs typeface="Times New Roman" panose="02020603050405020304" pitchFamily="18" charset="0"/>
              </a:rPr>
              <a:t>with high, medium  and low ASF risk.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837862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</a:rPr>
              <a:t>Lessons learned from </a:t>
            </a:r>
            <a:r>
              <a:rPr lang="hu-HU" altLang="hu-HU" sz="2800" b="1" dirty="0" err="1">
                <a:solidFill>
                  <a:schemeClr val="tx1"/>
                </a:solidFill>
              </a:rPr>
              <a:t>Hungarian</a:t>
            </a:r>
            <a:r>
              <a:rPr lang="en-US" altLang="hu-HU" sz="2800" b="1" dirty="0">
                <a:solidFill>
                  <a:schemeClr val="tx1"/>
                </a:solidFill>
              </a:rPr>
              <a:t> ASF cases on the </a:t>
            </a:r>
            <a:r>
              <a:rPr lang="hu-HU" altLang="hu-HU" sz="2800" b="1" dirty="0" err="1">
                <a:solidFill>
                  <a:schemeClr val="tx1"/>
                </a:solidFill>
              </a:rPr>
              <a:t>surveillance</a:t>
            </a:r>
            <a:r>
              <a:rPr lang="hu-HU" altLang="hu-HU" sz="2800" b="1" dirty="0">
                <a:solidFill>
                  <a:schemeClr val="tx1"/>
                </a:solidFill>
              </a:rPr>
              <a:t> </a:t>
            </a:r>
            <a:r>
              <a:rPr lang="hu-HU" altLang="hu-HU" sz="2800" b="1" dirty="0" err="1">
                <a:solidFill>
                  <a:schemeClr val="tx1"/>
                </a:solidFill>
              </a:rPr>
              <a:t>system</a:t>
            </a:r>
            <a:r>
              <a:rPr lang="hu-HU" altLang="hu-HU" sz="2800" b="1" dirty="0">
                <a:solidFill>
                  <a:schemeClr val="tx1"/>
                </a:solidFill>
              </a:rPr>
              <a:t> </a:t>
            </a:r>
            <a:r>
              <a:rPr lang="en-US" altLang="hu-HU" sz="2800" b="1" dirty="0">
                <a:solidFill>
                  <a:schemeClr val="tx1"/>
                </a:solidFill>
              </a:rPr>
              <a:t>1.</a:t>
            </a:r>
            <a:endParaRPr lang="en-GB" altLang="hu-HU" sz="2800" b="1" dirty="0">
              <a:solidFill>
                <a:schemeClr val="tx1"/>
              </a:solidFill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algn="just" eaLnBrk="1" hangingPunct="1">
              <a:lnSpc>
                <a:spcPct val="12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highest number of cases </a:t>
            </a:r>
            <a:r>
              <a:rPr lang="en-US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occurred in the </a:t>
            </a:r>
            <a:r>
              <a:rPr lang="en-US" altLang="hu-HU" sz="2200" b="1" i="1" dirty="0">
                <a:latin typeface="Arial" panose="020B0604020202020204" pitchFamily="34" charset="0"/>
                <a:cs typeface="Arial" panose="020B0604020202020204" pitchFamily="34" charset="0"/>
              </a:rPr>
              <a:t>2020/2021</a:t>
            </a:r>
            <a:r>
              <a:rPr lang="en-US" altLang="hu-HU" sz="2200" i="1" dirty="0">
                <a:latin typeface="Arial" panose="020B0604020202020204" pitchFamily="34" charset="0"/>
                <a:cs typeface="Arial" panose="020B0604020202020204" pitchFamily="34" charset="0"/>
              </a:rPr>
              <a:t> hunting year </a:t>
            </a:r>
            <a:r>
              <a:rPr lang="en-US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with a total of </a:t>
            </a:r>
            <a:r>
              <a:rPr lang="en-US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5533 cases</a:t>
            </a:r>
            <a:r>
              <a:rPr lang="en-US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, after </a:t>
            </a:r>
            <a:r>
              <a:rPr lang="hu-HU" altLang="hu-HU" sz="2200" dirty="0" err="1">
                <a:latin typeface="Arial" panose="020B0604020202020204" pitchFamily="34" charset="0"/>
                <a:cs typeface="Arial" panose="020B0604020202020204" pitchFamily="34" charset="0"/>
              </a:rPr>
              <a:t>that</a:t>
            </a:r>
            <a:r>
              <a:rPr lang="en-US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hu-HU" altLang="hu-HU" sz="2200" dirty="0" err="1">
                <a:latin typeface="Arial" panose="020B0604020202020204" pitchFamily="34" charset="0"/>
                <a:cs typeface="Arial" panose="020B0604020202020204" pitchFamily="34" charset="0"/>
              </a:rPr>
              <a:t>number</a:t>
            </a:r>
            <a:r>
              <a:rPr lang="hu-HU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en-US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ASF case</a:t>
            </a:r>
            <a:r>
              <a:rPr lang="hu-HU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has steadily and significantly decreased.  </a:t>
            </a:r>
            <a:endParaRPr lang="hu-HU" altLang="hu-HU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eaLnBrk="1" hangingPunct="1">
              <a:lnSpc>
                <a:spcPct val="12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In the </a:t>
            </a:r>
            <a:r>
              <a:rPr lang="en-US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2021/2022</a:t>
            </a:r>
            <a:r>
              <a:rPr lang="en-US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 hunting year, it </a:t>
            </a:r>
            <a:r>
              <a:rPr lang="en-US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decreased to less than half of the </a:t>
            </a:r>
            <a:r>
              <a:rPr lang="hu-HU" altLang="hu-HU" sz="2200" b="1" dirty="0" err="1">
                <a:latin typeface="Arial" panose="020B0604020202020204" pitchFamily="34" charset="0"/>
                <a:cs typeface="Arial" panose="020B0604020202020204" pitchFamily="34" charset="0"/>
              </a:rPr>
              <a:t>cases</a:t>
            </a:r>
            <a:r>
              <a:rPr lang="hu-HU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n-US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previous hunting year</a:t>
            </a:r>
            <a:r>
              <a:rPr lang="en-US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, with </a:t>
            </a:r>
            <a:r>
              <a:rPr lang="en-US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2520</a:t>
            </a:r>
            <a:r>
              <a:rPr lang="en-US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 confirmed</a:t>
            </a:r>
            <a:r>
              <a:rPr lang="hu-HU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cases. </a:t>
            </a:r>
            <a:endParaRPr lang="hu-HU" altLang="hu-HU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eaLnBrk="1" hangingPunct="1">
              <a:lnSpc>
                <a:spcPct val="12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In the </a:t>
            </a:r>
            <a:r>
              <a:rPr lang="en-US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202</a:t>
            </a:r>
            <a:r>
              <a:rPr lang="hu-HU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/202</a:t>
            </a:r>
            <a:r>
              <a:rPr lang="hu-HU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altLang="hu-HU" sz="2200" dirty="0" err="1">
                <a:latin typeface="Arial" panose="020B0604020202020204" pitchFamily="34" charset="0"/>
                <a:cs typeface="Arial" panose="020B0604020202020204" pitchFamily="34" charset="0"/>
              </a:rPr>
              <a:t>hunting</a:t>
            </a:r>
            <a:r>
              <a:rPr lang="hu-HU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altLang="hu-HU" sz="2200" dirty="0" err="1"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  <a:r>
              <a:rPr lang="hu-HU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there were </a:t>
            </a:r>
            <a:r>
              <a:rPr lang="en-US" altLang="hu-HU" sz="2200" b="1" i="1" dirty="0">
                <a:latin typeface="Arial" panose="020B0604020202020204" pitchFamily="34" charset="0"/>
                <a:cs typeface="Arial" panose="020B0604020202020204" pitchFamily="34" charset="0"/>
              </a:rPr>
              <a:t>only </a:t>
            </a:r>
            <a:r>
              <a:rPr lang="hu-HU" altLang="hu-HU" sz="2200" b="1" i="1" dirty="0">
                <a:latin typeface="Arial" panose="020B0604020202020204" pitchFamily="34" charset="0"/>
                <a:cs typeface="Arial" panose="020B0604020202020204" pitchFamily="34" charset="0"/>
              </a:rPr>
              <a:t>422</a:t>
            </a:r>
            <a:r>
              <a:rPr lang="en-US" altLang="hu-HU" sz="2200" b="1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hu-HU" sz="2200" i="1" dirty="0">
                <a:latin typeface="Arial" panose="020B0604020202020204" pitchFamily="34" charset="0"/>
                <a:cs typeface="Arial" panose="020B0604020202020204" pitchFamily="34" charset="0"/>
              </a:rPr>
              <a:t>cases</a:t>
            </a:r>
            <a:r>
              <a:rPr lang="en-US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, approximately </a:t>
            </a:r>
            <a:r>
              <a:rPr lang="hu-HU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17 </a:t>
            </a:r>
            <a:r>
              <a:rPr lang="en-US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% of the case</a:t>
            </a:r>
            <a:r>
              <a:rPr lang="hu-HU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s in  </a:t>
            </a:r>
            <a:r>
              <a:rPr lang="hu-HU" altLang="hu-HU" sz="2200" b="1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hu-HU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2021/2022 </a:t>
            </a:r>
            <a:r>
              <a:rPr lang="en-US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hunting year and approximately </a:t>
            </a:r>
            <a:r>
              <a:rPr lang="hu-HU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8 </a:t>
            </a:r>
            <a:r>
              <a:rPr lang="en-US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% </a:t>
            </a:r>
            <a:r>
              <a:rPr lang="hu-HU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lang="hu-HU" altLang="hu-HU" sz="2200" b="1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hu-HU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case</a:t>
            </a:r>
            <a:r>
              <a:rPr lang="hu-HU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s in </a:t>
            </a:r>
            <a:r>
              <a:rPr lang="hu-HU" altLang="hu-HU" sz="2200" b="1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hu-HU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hu-HU" sz="2200" b="1" dirty="0">
                <a:latin typeface="Arial" panose="020B0604020202020204" pitchFamily="34" charset="0"/>
                <a:cs typeface="Arial" panose="020B0604020202020204" pitchFamily="34" charset="0"/>
              </a:rPr>
              <a:t>2020/2021 </a:t>
            </a:r>
            <a:r>
              <a:rPr lang="en-US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hunting year.</a:t>
            </a:r>
            <a:r>
              <a:rPr lang="hu-HU" altLang="hu-HU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04855603"/>
      </p:ext>
    </p:extLst>
  </p:cSld>
  <p:clrMapOvr>
    <a:masterClrMapping/>
  </p:clrMapOvr>
  <p:transition spd="med" advTm="34636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</a:rPr>
              <a:t>Lessons learned from Hungarian ASF cases on the surveillance system </a:t>
            </a:r>
            <a:r>
              <a:rPr lang="hu-HU" altLang="hu-HU" sz="2800" b="1" dirty="0">
                <a:solidFill>
                  <a:schemeClr val="tx1"/>
                </a:solidFill>
              </a:rPr>
              <a:t>2.</a:t>
            </a:r>
            <a:endParaRPr lang="en-GB" altLang="hu-HU" sz="2800" b="1" dirty="0">
              <a:solidFill>
                <a:schemeClr val="tx1"/>
              </a:solidFill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xfrm>
            <a:off x="301625" y="1676400"/>
            <a:ext cx="8540750" cy="4848944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85000" lnSpcReduction="20000"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600" dirty="0"/>
              <a:t>Approximately </a:t>
            </a:r>
            <a:r>
              <a:rPr lang="en-US" altLang="hu-HU" sz="2600" b="1" dirty="0"/>
              <a:t>8</a:t>
            </a:r>
            <a:r>
              <a:rPr lang="hu-HU" altLang="hu-HU" sz="2600" b="1" dirty="0"/>
              <a:t>0</a:t>
            </a:r>
            <a:r>
              <a:rPr lang="en-US" altLang="hu-HU" sz="2600" b="1" dirty="0"/>
              <a:t>% of all cases </a:t>
            </a:r>
            <a:r>
              <a:rPr lang="en-US" altLang="hu-HU" sz="2600" dirty="0"/>
              <a:t>detected in </a:t>
            </a:r>
            <a:r>
              <a:rPr lang="hu-HU" altLang="hu-HU" sz="2600" dirty="0" err="1"/>
              <a:t>wild</a:t>
            </a:r>
            <a:r>
              <a:rPr lang="hu-HU" altLang="hu-HU" sz="2600" dirty="0"/>
              <a:t> </a:t>
            </a:r>
            <a:r>
              <a:rPr lang="hu-HU" altLang="hu-HU" sz="2600" dirty="0" err="1"/>
              <a:t>boars</a:t>
            </a:r>
            <a:r>
              <a:rPr lang="hu-HU" altLang="hu-HU" sz="2600" dirty="0"/>
              <a:t> </a:t>
            </a:r>
            <a:r>
              <a:rPr lang="en-US" altLang="hu-HU" sz="2600" dirty="0"/>
              <a:t>(86% in the 2021/2022 hunting year) were </a:t>
            </a:r>
            <a:r>
              <a:rPr lang="hu-HU" altLang="hu-HU" sz="2600" b="1" dirty="0" err="1"/>
              <a:t>confirmed</a:t>
            </a:r>
            <a:r>
              <a:rPr lang="en-US" altLang="hu-HU" sz="2600" b="1" dirty="0"/>
              <a:t> during enhanced passive surveillance</a:t>
            </a:r>
            <a:r>
              <a:rPr lang="en-US" altLang="hu-HU" sz="2600" dirty="0"/>
              <a:t>, the vast majority of </a:t>
            </a:r>
            <a:r>
              <a:rPr lang="hu-HU" altLang="hu-HU" sz="2600" dirty="0" err="1"/>
              <a:t>these</a:t>
            </a:r>
            <a:r>
              <a:rPr lang="en-US" altLang="hu-HU" sz="2600" dirty="0"/>
              <a:t> were dead </a:t>
            </a:r>
            <a:r>
              <a:rPr lang="hu-HU" altLang="hu-HU" sz="2600" dirty="0" err="1"/>
              <a:t>ones</a:t>
            </a:r>
            <a:r>
              <a:rPr lang="hu-HU" altLang="hu-HU" sz="2600" dirty="0"/>
              <a:t>.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600" b="1" dirty="0"/>
              <a:t>Compared to previous hunting years</a:t>
            </a:r>
            <a:r>
              <a:rPr lang="en-US" altLang="hu-HU" sz="2600" dirty="0"/>
              <a:t>, the </a:t>
            </a:r>
            <a:r>
              <a:rPr lang="en-US" altLang="hu-HU" sz="2600" b="1" dirty="0"/>
              <a:t>passive surveillance rate decreased significantly by almost 40% </a:t>
            </a:r>
            <a:r>
              <a:rPr lang="en-US" altLang="hu-HU" sz="2600" dirty="0"/>
              <a:t>to </a:t>
            </a:r>
            <a:r>
              <a:rPr lang="hu-HU" altLang="hu-HU" sz="2600" dirty="0" err="1"/>
              <a:t>about</a:t>
            </a:r>
            <a:r>
              <a:rPr lang="hu-HU" altLang="hu-HU" sz="2600" dirty="0"/>
              <a:t> </a:t>
            </a:r>
            <a:r>
              <a:rPr lang="hu-HU" altLang="hu-HU" sz="2600" b="1" dirty="0"/>
              <a:t>47</a:t>
            </a:r>
            <a:r>
              <a:rPr lang="en-US" altLang="hu-HU" sz="2600" b="1" dirty="0"/>
              <a:t>%</a:t>
            </a:r>
            <a:r>
              <a:rPr lang="en-US" altLang="hu-HU" sz="2600" dirty="0"/>
              <a:t> in the </a:t>
            </a:r>
            <a:r>
              <a:rPr lang="en-US" altLang="hu-HU" sz="2600" b="1" dirty="0"/>
              <a:t>2022/2023</a:t>
            </a:r>
            <a:r>
              <a:rPr lang="en-US" altLang="hu-HU" sz="2600" dirty="0"/>
              <a:t> hunting year.</a:t>
            </a:r>
            <a:endParaRPr lang="hu-HU" altLang="hu-HU" sz="2600" dirty="0"/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600" dirty="0"/>
              <a:t>The </a:t>
            </a:r>
            <a:r>
              <a:rPr lang="en-US" altLang="hu-HU" sz="2600" b="1" dirty="0"/>
              <a:t>experience of all hunting years </a:t>
            </a:r>
            <a:r>
              <a:rPr lang="en-US" altLang="hu-HU" sz="2600" dirty="0"/>
              <a:t>so far </a:t>
            </a:r>
            <a:r>
              <a:rPr lang="en-US" altLang="hu-HU" sz="2600" b="1" dirty="0"/>
              <a:t>shows that the examination of dead </a:t>
            </a:r>
            <a:r>
              <a:rPr lang="hu-HU" altLang="hu-HU" sz="2600" b="1" dirty="0" err="1"/>
              <a:t>wild</a:t>
            </a:r>
            <a:r>
              <a:rPr lang="hu-HU" altLang="hu-HU" sz="2600" b="1" dirty="0"/>
              <a:t> </a:t>
            </a:r>
            <a:r>
              <a:rPr lang="hu-HU" altLang="hu-HU" sz="2600" b="1" dirty="0" err="1"/>
              <a:t>boars</a:t>
            </a:r>
            <a:r>
              <a:rPr lang="hu-HU" altLang="hu-HU" sz="2600" b="1" dirty="0"/>
              <a:t> has</a:t>
            </a:r>
            <a:r>
              <a:rPr lang="en-US" altLang="hu-HU" sz="2600" b="1" dirty="0"/>
              <a:t> high importance</a:t>
            </a:r>
            <a:r>
              <a:rPr lang="en-US" altLang="hu-HU" sz="2600" dirty="0"/>
              <a:t>, </a:t>
            </a:r>
            <a:r>
              <a:rPr lang="en-US" altLang="hu-HU" sz="2600" b="1" dirty="0"/>
              <a:t>especially in the first years of the epidemic</a:t>
            </a:r>
            <a:r>
              <a:rPr lang="en-US" altLang="hu-HU" sz="2600" dirty="0"/>
              <a:t>, but </a:t>
            </a:r>
            <a:r>
              <a:rPr lang="en-US" altLang="hu-HU" sz="2600" b="1" dirty="0"/>
              <a:t>active surveillance is not negligible </a:t>
            </a:r>
            <a:r>
              <a:rPr lang="en-US" altLang="hu-HU" sz="2600" dirty="0"/>
              <a:t>and </a:t>
            </a:r>
            <a:r>
              <a:rPr lang="en-US" altLang="hu-HU" sz="2600" b="1" dirty="0"/>
              <a:t>may become more important after a few hunting years,</a:t>
            </a:r>
            <a:r>
              <a:rPr lang="en-US" altLang="hu-HU" sz="2600" dirty="0"/>
              <a:t> </a:t>
            </a:r>
            <a:r>
              <a:rPr lang="hu-HU" altLang="hu-HU" sz="2600" dirty="0" err="1"/>
              <a:t>especially</a:t>
            </a:r>
            <a:r>
              <a:rPr lang="hu-HU" altLang="hu-HU" sz="2600" dirty="0"/>
              <a:t> </a:t>
            </a:r>
            <a:r>
              <a:rPr lang="en-US" altLang="hu-HU" sz="2600" b="1" dirty="0"/>
              <a:t>with increased shooting </a:t>
            </a:r>
            <a:r>
              <a:rPr lang="en-US" altLang="hu-HU" sz="2600" dirty="0"/>
              <a:t>of </a:t>
            </a:r>
            <a:r>
              <a:rPr lang="hu-HU" altLang="hu-HU" sz="2600" dirty="0" err="1"/>
              <a:t>wild</a:t>
            </a:r>
            <a:r>
              <a:rPr lang="hu-HU" altLang="hu-HU" sz="2600" dirty="0"/>
              <a:t> </a:t>
            </a:r>
            <a:r>
              <a:rPr lang="hu-HU" altLang="hu-HU" sz="2600" dirty="0" err="1"/>
              <a:t>boars</a:t>
            </a:r>
            <a:r>
              <a:rPr lang="en-US" altLang="hu-HU" sz="2600" dirty="0"/>
              <a:t>.</a:t>
            </a:r>
            <a:endParaRPr lang="hu-HU" altLang="hu-HU" sz="2600" dirty="0"/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/>
              <a:t>However, despite the decrease in the proportion of cases detected during passive surveillance within the total number of cases, </a:t>
            </a:r>
            <a:r>
              <a:rPr lang="en-US" altLang="hu-HU" sz="2800" b="1" dirty="0"/>
              <a:t>the ASF epidemiological situation in Hungary has significantly improved</a:t>
            </a:r>
            <a:r>
              <a:rPr lang="hu-HU" altLang="hu-HU" sz="2800" b="1" dirty="0"/>
              <a:t> </a:t>
            </a:r>
            <a:r>
              <a:rPr lang="en-US" altLang="hu-HU" sz="2800" b="1" dirty="0"/>
              <a:t>now.</a:t>
            </a:r>
            <a:endParaRPr lang="hu-HU" altLang="hu-HU" sz="3200" b="1" dirty="0"/>
          </a:p>
        </p:txBody>
      </p:sp>
    </p:spTree>
    <p:extLst>
      <p:ext uri="{BB962C8B-B14F-4D97-AF65-F5344CB8AC3E}">
        <p14:creationId xmlns:p14="http://schemas.microsoft.com/office/powerpoint/2010/main" val="25280531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301625" y="0"/>
            <a:ext cx="8510588" cy="1232756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</a:rPr>
              <a:t>What is behind the improvement in the epidemiological situation?</a:t>
            </a:r>
            <a:endParaRPr lang="en-GB" altLang="hu-HU" sz="2800" b="1" dirty="0">
              <a:solidFill>
                <a:schemeClr val="tx1"/>
              </a:solidFill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xfrm>
            <a:off x="143508" y="1124744"/>
            <a:ext cx="8698867" cy="558062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Autofit/>
          </a:bodyPr>
          <a:lstStyle/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000" dirty="0"/>
              <a:t>The </a:t>
            </a:r>
            <a:r>
              <a:rPr lang="en-US" altLang="hu-HU" sz="2000" b="1" dirty="0"/>
              <a:t>main factors behind the </a:t>
            </a:r>
            <a:r>
              <a:rPr lang="hu-HU" altLang="hu-HU" sz="2000" b="1" dirty="0" err="1"/>
              <a:t>improvement</a:t>
            </a:r>
            <a:r>
              <a:rPr lang="hu-HU" altLang="hu-HU" sz="2000" b="1" dirty="0"/>
              <a:t> </a:t>
            </a:r>
            <a:r>
              <a:rPr lang="en-US" altLang="hu-HU" sz="2000" b="1" dirty="0"/>
              <a:t> </a:t>
            </a:r>
            <a:r>
              <a:rPr lang="en-US" altLang="hu-HU" sz="2000" dirty="0"/>
              <a:t>of the epidemiological situation are: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000" dirty="0"/>
              <a:t>The </a:t>
            </a:r>
            <a:r>
              <a:rPr lang="en-US" altLang="hu-HU" sz="2000" b="1" dirty="0"/>
              <a:t>ASF </a:t>
            </a:r>
            <a:r>
              <a:rPr lang="hu-HU" altLang="hu-HU" sz="2000" b="1" dirty="0" err="1"/>
              <a:t>Eradication</a:t>
            </a:r>
            <a:r>
              <a:rPr lang="en-US" altLang="hu-HU" sz="2000" b="1" dirty="0"/>
              <a:t> Plan</a:t>
            </a:r>
            <a:r>
              <a:rPr lang="en-US" altLang="hu-HU" sz="2000" dirty="0"/>
              <a:t>, published as an annex to Decision 2/2020 of the </a:t>
            </a:r>
            <a:r>
              <a:rPr lang="hu-HU" altLang="hu-HU" sz="2000" dirty="0"/>
              <a:t>CVO </a:t>
            </a:r>
            <a:r>
              <a:rPr lang="en-US" altLang="hu-HU" sz="2000" dirty="0"/>
              <a:t>published </a:t>
            </a:r>
            <a:r>
              <a:rPr lang="en-US" altLang="hu-HU" sz="2000" b="1" dirty="0"/>
              <a:t>on 8 March 2020</a:t>
            </a:r>
            <a:r>
              <a:rPr lang="en-US" altLang="hu-HU" sz="2000" dirty="0"/>
              <a:t>, amended the </a:t>
            </a:r>
            <a:r>
              <a:rPr lang="en-US" altLang="hu-HU" sz="2000" b="1" dirty="0"/>
              <a:t>rules for </a:t>
            </a:r>
            <a:r>
              <a:rPr lang="hu-HU" altLang="hu-HU" sz="2000" b="1" dirty="0" err="1"/>
              <a:t>reduction</a:t>
            </a:r>
            <a:r>
              <a:rPr lang="hu-HU" altLang="hu-HU" sz="2000" b="1" dirty="0"/>
              <a:t> of </a:t>
            </a:r>
            <a:r>
              <a:rPr lang="hu-HU" altLang="hu-HU" sz="2000" b="1" dirty="0" err="1"/>
              <a:t>wild</a:t>
            </a:r>
            <a:r>
              <a:rPr lang="hu-HU" altLang="hu-HU" sz="2000" b="1" dirty="0"/>
              <a:t> </a:t>
            </a:r>
            <a:r>
              <a:rPr lang="hu-HU" altLang="hu-HU" sz="2000" b="1" dirty="0" err="1"/>
              <a:t>boar</a:t>
            </a:r>
            <a:r>
              <a:rPr lang="hu-HU" altLang="hu-HU" sz="2000" b="1" dirty="0"/>
              <a:t> </a:t>
            </a:r>
            <a:r>
              <a:rPr lang="hu-HU" altLang="hu-HU" sz="2000" b="1" dirty="0" err="1"/>
              <a:t>population</a:t>
            </a:r>
            <a:r>
              <a:rPr lang="hu-HU" altLang="hu-HU" sz="2000" b="1" dirty="0"/>
              <a:t> (</a:t>
            </a:r>
            <a:r>
              <a:rPr lang="hu-HU" altLang="hu-HU" sz="2000" b="1" dirty="0" err="1"/>
              <a:t>diagnostic</a:t>
            </a:r>
            <a:r>
              <a:rPr lang="hu-HU" altLang="hu-HU" sz="2000" b="1" dirty="0"/>
              <a:t> </a:t>
            </a:r>
            <a:r>
              <a:rPr lang="hu-HU" altLang="hu-HU" sz="2000" b="1" dirty="0" err="1"/>
              <a:t>shooting</a:t>
            </a:r>
            <a:r>
              <a:rPr lang="hu-HU" altLang="hu-HU" sz="2000" b="1" dirty="0"/>
              <a:t> </a:t>
            </a:r>
            <a:r>
              <a:rPr lang="hu-HU" altLang="hu-HU" sz="2000" b="1" dirty="0" err="1"/>
              <a:t>for</a:t>
            </a:r>
            <a:r>
              <a:rPr lang="hu-HU" altLang="hu-HU" sz="2000" b="1" dirty="0"/>
              <a:t> culling)</a:t>
            </a:r>
            <a:r>
              <a:rPr lang="en-US" altLang="hu-HU" sz="2000" dirty="0"/>
              <a:t>: </a:t>
            </a:r>
          </a:p>
          <a:p>
            <a:pPr marL="457200" lvl="1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000" dirty="0"/>
              <a:t>The </a:t>
            </a:r>
            <a:r>
              <a:rPr lang="en-US" altLang="hu-HU" sz="2000" b="1" dirty="0"/>
              <a:t>diagnostic shooting target number is at least 150% </a:t>
            </a:r>
            <a:r>
              <a:rPr lang="en-US" altLang="hu-HU" sz="2000" dirty="0"/>
              <a:t>of the </a:t>
            </a:r>
            <a:r>
              <a:rPr lang="en-US" altLang="hu-HU" sz="2000" b="1" dirty="0"/>
              <a:t>number of wild boars shot during </a:t>
            </a:r>
            <a:r>
              <a:rPr lang="en-US" altLang="hu-HU" sz="2000" dirty="0"/>
              <a:t>diagnostic shooting or hunting in the closed </a:t>
            </a:r>
            <a:r>
              <a:rPr lang="en-US" altLang="hu-HU" sz="2000" b="1" dirty="0"/>
              <a:t>hunting year 2019/2020 </a:t>
            </a:r>
            <a:r>
              <a:rPr lang="en-US" altLang="hu-HU" sz="2000" dirty="0"/>
              <a:t>as a base year in the hunting </a:t>
            </a:r>
            <a:r>
              <a:rPr lang="hu-HU" altLang="hu-HU" sz="2000" dirty="0"/>
              <a:t>unit</a:t>
            </a:r>
            <a:r>
              <a:rPr lang="en-US" altLang="hu-HU" sz="2000" dirty="0"/>
              <a:t>, for all age groups</a:t>
            </a:r>
            <a:r>
              <a:rPr lang="hu-HU" altLang="hu-HU" sz="2000" dirty="0"/>
              <a:t>.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000" dirty="0"/>
              <a:t> In </a:t>
            </a:r>
            <a:r>
              <a:rPr lang="en-US" altLang="hu-HU" sz="2000" b="1" dirty="0"/>
              <a:t>January 2021, the National Action Plan for the </a:t>
            </a:r>
            <a:r>
              <a:rPr lang="hu-HU" altLang="hu-HU" sz="2000" b="1" dirty="0"/>
              <a:t>management</a:t>
            </a:r>
            <a:r>
              <a:rPr lang="en-US" altLang="hu-HU" sz="2000" b="1" dirty="0"/>
              <a:t> of </a:t>
            </a:r>
            <a:r>
              <a:rPr lang="hu-HU" altLang="hu-HU" sz="2000" b="1" dirty="0" err="1"/>
              <a:t>wild</a:t>
            </a:r>
            <a:r>
              <a:rPr lang="hu-HU" altLang="hu-HU" sz="2000" b="1" dirty="0"/>
              <a:t> </a:t>
            </a:r>
            <a:r>
              <a:rPr lang="hu-HU" altLang="hu-HU" sz="2000" b="1" dirty="0" err="1"/>
              <a:t>boar</a:t>
            </a:r>
            <a:r>
              <a:rPr lang="hu-HU" altLang="hu-HU" sz="2000" b="1" dirty="0"/>
              <a:t> </a:t>
            </a:r>
            <a:r>
              <a:rPr lang="hu-HU" altLang="hu-HU" sz="2000" b="1" dirty="0" err="1"/>
              <a:t>population</a:t>
            </a:r>
            <a:r>
              <a:rPr lang="hu-HU" altLang="hu-HU" sz="2000" dirty="0"/>
              <a:t> </a:t>
            </a:r>
            <a:r>
              <a:rPr lang="en-US" altLang="hu-HU" sz="2000" dirty="0"/>
              <a:t>was issued and introduced, among other measures, the </a:t>
            </a:r>
            <a:r>
              <a:rPr lang="en-US" altLang="hu-HU" sz="2000" b="1" dirty="0"/>
              <a:t>obligation for all hunting </a:t>
            </a:r>
            <a:r>
              <a:rPr lang="hu-HU" altLang="hu-HU" sz="2000" b="1" dirty="0" err="1"/>
              <a:t>units</a:t>
            </a:r>
            <a:r>
              <a:rPr lang="hu-HU" altLang="hu-HU" sz="2000" b="1" dirty="0"/>
              <a:t> </a:t>
            </a:r>
            <a:r>
              <a:rPr lang="en-US" altLang="hu-HU" sz="2000" b="1" dirty="0"/>
              <a:t>to draw up a long-term plan, </a:t>
            </a:r>
            <a:r>
              <a:rPr lang="en-US" altLang="hu-HU" sz="2000" dirty="0"/>
              <a:t>covering several years </a:t>
            </a:r>
            <a:r>
              <a:rPr lang="en-US" altLang="hu-HU" sz="2000" b="1" dirty="0"/>
              <a:t>on the measures to be taken to achieve a maximum density of 0.5 </a:t>
            </a:r>
            <a:r>
              <a:rPr lang="hu-HU" altLang="hu-HU" sz="2000" b="1" dirty="0" err="1"/>
              <a:t>wild</a:t>
            </a:r>
            <a:r>
              <a:rPr lang="hu-HU" altLang="hu-HU" sz="2000" b="1" dirty="0"/>
              <a:t> </a:t>
            </a:r>
            <a:r>
              <a:rPr lang="hu-HU" altLang="hu-HU" sz="2000" b="1" dirty="0" err="1"/>
              <a:t>boars</a:t>
            </a:r>
            <a:r>
              <a:rPr lang="hu-HU" altLang="hu-HU" sz="2000" b="1" dirty="0"/>
              <a:t> </a:t>
            </a:r>
            <a:r>
              <a:rPr lang="en-US" altLang="hu-HU" sz="2000" b="1" dirty="0"/>
              <a:t>per km</a:t>
            </a:r>
            <a:r>
              <a:rPr lang="en-US" altLang="hu-HU" sz="2000" b="1" baseline="30000" dirty="0"/>
              <a:t>2</a:t>
            </a:r>
            <a:r>
              <a:rPr lang="en-US" altLang="hu-HU" sz="2000" b="1" dirty="0"/>
              <a:t> </a:t>
            </a:r>
            <a:r>
              <a:rPr lang="en-US" altLang="hu-HU" sz="2000" dirty="0"/>
              <a:t>(0.5 </a:t>
            </a:r>
            <a:r>
              <a:rPr lang="hu-HU" altLang="hu-HU" sz="2000" dirty="0" err="1"/>
              <a:t>wild</a:t>
            </a:r>
            <a:r>
              <a:rPr lang="hu-HU" altLang="hu-HU" sz="2000" dirty="0"/>
              <a:t> </a:t>
            </a:r>
            <a:r>
              <a:rPr lang="hu-HU" altLang="hu-HU" sz="2000" dirty="0" err="1"/>
              <a:t>boars</a:t>
            </a:r>
            <a:r>
              <a:rPr lang="hu-HU" altLang="hu-HU" sz="2000" dirty="0"/>
              <a:t> </a:t>
            </a:r>
            <a:r>
              <a:rPr lang="en-US" altLang="hu-HU" sz="2000" dirty="0"/>
              <a:t>per 100 hectares) by </a:t>
            </a:r>
            <a:r>
              <a:rPr lang="en-US" altLang="hu-HU" sz="2000" b="1" dirty="0"/>
              <a:t>28 February 2025</a:t>
            </a:r>
            <a:r>
              <a:rPr lang="en-US" altLang="hu-HU" sz="2000" dirty="0"/>
              <a:t>. </a:t>
            </a:r>
            <a:endParaRPr lang="hu-HU" altLang="hu-HU" sz="2000" dirty="0"/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000" b="1" dirty="0"/>
              <a:t>In the 2024/2025 hunting year, diagnostic shooting target numbers </a:t>
            </a:r>
            <a:r>
              <a:rPr lang="hu-HU" altLang="hu-HU" sz="2000" b="1" dirty="0" err="1"/>
              <a:t>are</a:t>
            </a:r>
            <a:r>
              <a:rPr lang="hu-HU" altLang="hu-HU" sz="2000" b="1" dirty="0"/>
              <a:t> </a:t>
            </a:r>
            <a:r>
              <a:rPr lang="en-US" altLang="hu-HU" sz="2000" b="1" dirty="0"/>
              <a:t>determined individually for each hunting </a:t>
            </a:r>
            <a:r>
              <a:rPr lang="hu-HU" altLang="hu-HU" sz="2000" b="1" dirty="0"/>
              <a:t>unit </a:t>
            </a:r>
            <a:r>
              <a:rPr lang="en-US" altLang="hu-HU" sz="2000" b="1" dirty="0"/>
              <a:t>and issued by decision in such a way as to ensure that the density target is achieved.</a:t>
            </a:r>
            <a:endParaRPr lang="hu-HU" altLang="hu-HU" sz="2000" b="1" dirty="0"/>
          </a:p>
        </p:txBody>
      </p:sp>
    </p:spTree>
    <p:extLst>
      <p:ext uri="{BB962C8B-B14F-4D97-AF65-F5344CB8AC3E}">
        <p14:creationId xmlns:p14="http://schemas.microsoft.com/office/powerpoint/2010/main" val="260640458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301625" y="116632"/>
            <a:ext cx="8510588" cy="1152128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0000"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200" b="1" dirty="0">
                <a:solidFill>
                  <a:schemeClr val="tx1"/>
                </a:solidFill>
              </a:rPr>
              <a:t>The current Hungarian epidemiological situation in parts of the country where there have been cases within one year</a:t>
            </a:r>
            <a:br>
              <a:rPr lang="hu-HU" altLang="hu-HU" sz="2200" b="1" dirty="0">
                <a:solidFill>
                  <a:schemeClr val="tx1"/>
                </a:solidFill>
              </a:rPr>
            </a:br>
            <a:r>
              <a:rPr lang="hu-HU" altLang="hu-HU" sz="2200" b="1" dirty="0">
                <a:solidFill>
                  <a:schemeClr val="tx1"/>
                </a:solidFill>
              </a:rPr>
              <a:t>Komárom-Esztergom, Pest and Fejér </a:t>
            </a:r>
            <a:r>
              <a:rPr lang="hu-HU" altLang="hu-HU" sz="2200" b="1" dirty="0" err="1">
                <a:solidFill>
                  <a:schemeClr val="tx1"/>
                </a:solidFill>
              </a:rPr>
              <a:t>counties</a:t>
            </a:r>
            <a:br>
              <a:rPr lang="hu-HU" altLang="hu-HU" sz="2200" b="1" dirty="0">
                <a:solidFill>
                  <a:schemeClr val="tx1"/>
                </a:solidFill>
              </a:rPr>
            </a:br>
            <a:endParaRPr lang="en-GB" altLang="hu-HU" sz="2200" b="1" dirty="0">
              <a:solidFill>
                <a:schemeClr val="tx1"/>
              </a:solidFill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200" b="1" i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</p:txBody>
      </p:sp>
      <p:pic>
        <p:nvPicPr>
          <p:cNvPr id="3" name="Kép 2" descr="A képen térkép, szöveg, atlasz látható&#10;&#10;Automatikusan generált leírás">
            <a:extLst>
              <a:ext uri="{FF2B5EF4-FFF2-40B4-BE49-F238E27FC236}">
                <a16:creationId xmlns:a16="http://schemas.microsoft.com/office/drawing/2014/main" id="{99BE6AC3-28BD-8435-C290-30B5110BA5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124744"/>
            <a:ext cx="8756849" cy="566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5491"/>
      </p:ext>
    </p:extLst>
  </p:cSld>
  <p:clrMapOvr>
    <a:masterClrMapping/>
  </p:clrMapOvr>
  <p:transition spd="med" advTm="8069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0" y="80628"/>
            <a:ext cx="8856476" cy="1473535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200" b="1" dirty="0">
                <a:solidFill>
                  <a:schemeClr val="tx1"/>
                </a:solidFill>
              </a:rPr>
              <a:t>The current Hungarian epidemiological situation in parts of the country where there have been cases within one year </a:t>
            </a:r>
            <a:r>
              <a:rPr lang="hu-HU" altLang="hu-HU" sz="2200" b="1" dirty="0">
                <a:solidFill>
                  <a:schemeClr val="tx1"/>
                </a:solidFill>
              </a:rPr>
              <a:t>- Nógrád </a:t>
            </a:r>
            <a:r>
              <a:rPr lang="hu-HU" altLang="hu-HU" sz="2200" b="1" dirty="0" err="1">
                <a:solidFill>
                  <a:schemeClr val="tx1"/>
                </a:solidFill>
              </a:rPr>
              <a:t>county</a:t>
            </a:r>
            <a:br>
              <a:rPr lang="hu-HU" altLang="hu-HU" sz="2200" b="1" dirty="0">
                <a:solidFill>
                  <a:schemeClr val="tx1"/>
                </a:solidFill>
              </a:rPr>
            </a:br>
            <a:endParaRPr lang="en-GB" altLang="hu-HU" sz="2200" b="1" dirty="0">
              <a:solidFill>
                <a:schemeClr val="tx1"/>
              </a:solidFill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200" b="1" i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</p:txBody>
      </p:sp>
      <p:pic>
        <p:nvPicPr>
          <p:cNvPr id="4" name="Kép 3" descr="A képen térkép, szöveg, atlasz látható&#10;&#10;Automatikusan generált leírás">
            <a:extLst>
              <a:ext uri="{FF2B5EF4-FFF2-40B4-BE49-F238E27FC236}">
                <a16:creationId xmlns:a16="http://schemas.microsoft.com/office/drawing/2014/main" id="{ED220754-6B6B-A5C8-8E50-9A7B3CB5D2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80" y="1219774"/>
            <a:ext cx="6912768" cy="553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024020"/>
      </p:ext>
    </p:extLst>
  </p:cSld>
  <p:clrMapOvr>
    <a:masterClrMapping/>
  </p:clrMapOvr>
  <p:transition spd="med" advTm="8069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301625" y="0"/>
            <a:ext cx="8510588" cy="1554163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200" b="1" dirty="0">
                <a:solidFill>
                  <a:schemeClr val="tx1"/>
                </a:solidFill>
              </a:rPr>
              <a:t>The current Hungarian epidemiological situation in parts of the country where there have been cases within one year</a:t>
            </a:r>
            <a:br>
              <a:rPr lang="hu-HU" altLang="hu-HU" sz="2200" b="1" dirty="0">
                <a:solidFill>
                  <a:schemeClr val="tx1"/>
                </a:solidFill>
              </a:rPr>
            </a:br>
            <a:r>
              <a:rPr lang="en-US" altLang="hu-HU" sz="2200" b="1" dirty="0">
                <a:solidFill>
                  <a:schemeClr val="tx1"/>
                </a:solidFill>
              </a:rPr>
              <a:t> </a:t>
            </a:r>
            <a:r>
              <a:rPr lang="hu-HU" altLang="hu-HU" sz="2200" b="1" dirty="0">
                <a:solidFill>
                  <a:schemeClr val="tx1"/>
                </a:solidFill>
              </a:rPr>
              <a:t>Hajdú-Bihar and Szabolcs-Szatmár-Bereg </a:t>
            </a:r>
            <a:r>
              <a:rPr lang="hu-HU" altLang="hu-HU" sz="2200" b="1" dirty="0" err="1">
                <a:solidFill>
                  <a:schemeClr val="tx1"/>
                </a:solidFill>
              </a:rPr>
              <a:t>counties</a:t>
            </a:r>
            <a:br>
              <a:rPr lang="hu-HU" altLang="hu-HU" sz="2200" b="1" dirty="0">
                <a:solidFill>
                  <a:schemeClr val="tx1"/>
                </a:solidFill>
              </a:rPr>
            </a:br>
            <a:endParaRPr lang="en-GB" altLang="hu-HU" sz="2200" b="1" dirty="0">
              <a:solidFill>
                <a:schemeClr val="tx1"/>
              </a:solidFill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marL="0" indent="0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200" b="1" i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/>
          </a:p>
        </p:txBody>
      </p:sp>
      <p:pic>
        <p:nvPicPr>
          <p:cNvPr id="4" name="Kép 3" descr="A képen térkép, szöveg, atlasz látható&#10;&#10;Automatikusan generált leírás">
            <a:extLst>
              <a:ext uri="{FF2B5EF4-FFF2-40B4-BE49-F238E27FC236}">
                <a16:creationId xmlns:a16="http://schemas.microsoft.com/office/drawing/2014/main" id="{DBEEC6E2-8354-04D5-0B3C-1C5A784433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124744"/>
            <a:ext cx="6588732" cy="5633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312500"/>
      </p:ext>
    </p:extLst>
  </p:cSld>
  <p:clrMapOvr>
    <a:masterClrMapping/>
  </p:clrMapOvr>
  <p:transition spd="med" advTm="8069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6" name="Freeform 5">
            <a:extLst>
              <a:ext uri="{FF2B5EF4-FFF2-40B4-BE49-F238E27FC236}">
                <a16:creationId xmlns:a16="http://schemas.microsoft.com/office/drawing/2014/main" id="{07322A9E-F1EC-405E-8971-BA906EFFC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247255" y="1290909"/>
            <a:ext cx="7277099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437" name="Freeform 6">
            <a:extLst>
              <a:ext uri="{FF2B5EF4-FFF2-40B4-BE49-F238E27FC236}">
                <a16:creationId xmlns:a16="http://schemas.microsoft.com/office/drawing/2014/main" id="{A5704422-1118-4FD1-95AD-29A064EB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02838" y="2010741"/>
            <a:ext cx="5530453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438" name="Freeform 7">
            <a:extLst>
              <a:ext uri="{FF2B5EF4-FFF2-40B4-BE49-F238E27FC236}">
                <a16:creationId xmlns:a16="http://schemas.microsoft.com/office/drawing/2014/main" id="{A88B2AAA-B805-498E-A9E6-98B88585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88513" y="1780905"/>
            <a:ext cx="6026944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8">
            <a:extLst>
              <a:ext uri="{FF2B5EF4-FFF2-40B4-BE49-F238E27FC236}">
                <a16:creationId xmlns:a16="http://schemas.microsoft.com/office/drawing/2014/main" id="{9B8051E0-19D7-43E1-BFD9-E6DBFEB3A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795" y="542347"/>
            <a:ext cx="7750968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9">
            <a:extLst>
              <a:ext uri="{FF2B5EF4-FFF2-40B4-BE49-F238E27FC236}">
                <a16:creationId xmlns:a16="http://schemas.microsoft.com/office/drawing/2014/main" id="{4EDB2B02-86A2-46F5-A4BE-B7D9B1041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775" y="6178751"/>
            <a:ext cx="378619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Freeform 10">
            <a:extLst>
              <a:ext uri="{FF2B5EF4-FFF2-40B4-BE49-F238E27FC236}">
                <a16:creationId xmlns:a16="http://schemas.microsoft.com/office/drawing/2014/main" id="{43954639-FB5D-41F4-9560-6F6DFE778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795" y="-59376"/>
            <a:ext cx="8318896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Freeform 12">
            <a:extLst>
              <a:ext uri="{FF2B5EF4-FFF2-40B4-BE49-F238E27FC236}">
                <a16:creationId xmlns:a16="http://schemas.microsoft.com/office/drawing/2014/main" id="{E898931C-0323-41FA-A036-20F818B1F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795" y="-1916"/>
            <a:ext cx="79295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14">
            <a:extLst>
              <a:ext uri="{FF2B5EF4-FFF2-40B4-BE49-F238E27FC236}">
                <a16:creationId xmlns:a16="http://schemas.microsoft.com/office/drawing/2014/main" id="{89AFE9DD-0792-4B98-B4EB-97ACA17E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775" y="-6705"/>
            <a:ext cx="446485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16">
            <a:extLst>
              <a:ext uri="{FF2B5EF4-FFF2-40B4-BE49-F238E27FC236}">
                <a16:creationId xmlns:a16="http://schemas.microsoft.com/office/drawing/2014/main" id="{3981F5C4-9AE1-404E-AF44-A4E6DB374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795" y="-1916"/>
            <a:ext cx="267890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11">
            <a:extLst>
              <a:ext uri="{FF2B5EF4-FFF2-40B4-BE49-F238E27FC236}">
                <a16:creationId xmlns:a16="http://schemas.microsoft.com/office/drawing/2014/main" id="{763C1781-8726-4FAC-8C45-FF40376B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69950" y="-1916"/>
            <a:ext cx="4341019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" name="Freeform 21">
            <a:extLst>
              <a:ext uri="{FF2B5EF4-FFF2-40B4-BE49-F238E27FC236}">
                <a16:creationId xmlns:a16="http://schemas.microsoft.com/office/drawing/2014/main" id="{301491B5-56C7-43DC-A3D9-861EECCA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926260" y="2872"/>
            <a:ext cx="2213372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433" name="Rectangle 1">
            <a:extLst>
              <a:ext uri="{FF2B5EF4-FFF2-40B4-BE49-F238E27FC236}">
                <a16:creationId xmlns:a16="http://schemas.microsoft.com/office/drawing/2014/main" id="{7DD34B85-E9F8-4B38-B43F-803561C1DE2C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6631686" y="1281333"/>
            <a:ext cx="2194560" cy="2862331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lnSpc>
                <a:spcPct val="90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hu-HU" altLang="hu-HU" sz="3000" dirty="0" err="1"/>
              <a:t>Thank</a:t>
            </a:r>
            <a:r>
              <a:rPr lang="hu-HU" altLang="hu-HU" sz="3000" dirty="0"/>
              <a:t> </a:t>
            </a:r>
            <a:r>
              <a:rPr lang="hu-HU" altLang="hu-HU" sz="3000" dirty="0" err="1"/>
              <a:t>you</a:t>
            </a:r>
            <a:r>
              <a:rPr lang="hu-HU" altLang="hu-HU" sz="3000" dirty="0"/>
              <a:t> </a:t>
            </a:r>
            <a:r>
              <a:rPr lang="hu-HU" altLang="hu-HU" sz="3000" dirty="0" err="1"/>
              <a:t>for</a:t>
            </a:r>
            <a:r>
              <a:rPr lang="hu-HU" altLang="hu-HU" sz="3000" dirty="0"/>
              <a:t> </a:t>
            </a:r>
            <a:r>
              <a:rPr lang="hu-HU" altLang="hu-HU" sz="3000" dirty="0" err="1"/>
              <a:t>your</a:t>
            </a:r>
            <a:r>
              <a:rPr lang="hu-HU" altLang="hu-HU" sz="3000" dirty="0"/>
              <a:t> </a:t>
            </a:r>
            <a:r>
              <a:rPr lang="hu-HU" altLang="hu-HU" sz="3000" dirty="0" err="1"/>
              <a:t>attention</a:t>
            </a:r>
            <a:r>
              <a:rPr lang="hu-HU" altLang="hu-HU" sz="3000" dirty="0"/>
              <a:t>!</a:t>
            </a:r>
            <a:endParaRPr lang="en-GB" altLang="hu-HU" sz="3000" dirty="0"/>
          </a:p>
        </p:txBody>
      </p:sp>
      <p:sp>
        <p:nvSpPr>
          <p:cNvPr id="18434" name="Rectangle 2">
            <a:extLst>
              <a:ext uri="{FF2B5EF4-FFF2-40B4-BE49-F238E27FC236}">
                <a16:creationId xmlns:a16="http://schemas.microsoft.com/office/drawing/2014/main" id="{880CCA06-9E8B-4BA1-AD2D-B2B9E26FD35A}"/>
              </a:ext>
            </a:extLst>
          </p:cNvPr>
          <p:cNvSpPr>
            <a:spLocks noGrp="1" noRot="1" noChangeArrowheads="1"/>
          </p:cNvSpPr>
          <p:nvPr>
            <p:ph type="subTitle" idx="1"/>
          </p:nvPr>
        </p:nvSpPr>
        <p:spPr>
          <a:xfrm>
            <a:off x="6631686" y="4078224"/>
            <a:ext cx="2194560" cy="130759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>
            <a:normAutofit/>
          </a:bodyPr>
          <a:lstStyle/>
          <a:p>
            <a:pPr algn="l" eaLnBrk="1" hangingPunct="1">
              <a:defRPr/>
            </a:pPr>
            <a:endParaRPr lang="hu-HU" altLang="hu-HU" sz="1700"/>
          </a:p>
        </p:txBody>
      </p:sp>
      <p:sp>
        <p:nvSpPr>
          <p:cNvPr id="93" name="Freeform 22">
            <a:extLst>
              <a:ext uri="{FF2B5EF4-FFF2-40B4-BE49-F238E27FC236}">
                <a16:creationId xmlns:a16="http://schemas.microsoft.com/office/drawing/2014/main" id="{237E2353-22DF-46E0-A200-FB30F8F39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515619" y="-1916"/>
            <a:ext cx="1624013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" name="Freeform 23">
            <a:extLst>
              <a:ext uri="{FF2B5EF4-FFF2-40B4-BE49-F238E27FC236}">
                <a16:creationId xmlns:a16="http://schemas.microsoft.com/office/drawing/2014/main" id="{DD6138DB-057B-45F7-A5F4-E7BFDA20D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68119" y="-1916"/>
            <a:ext cx="671513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" name="Freeform: Shape 96">
            <a:extLst>
              <a:ext uri="{FF2B5EF4-FFF2-40B4-BE49-F238E27FC236}">
                <a16:creationId xmlns:a16="http://schemas.microsoft.com/office/drawing/2014/main" id="{79A54AB1-B64F-4843-BFAB-81CB74E6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564058" y="2218040"/>
            <a:ext cx="3314068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3" name="Kép 2" descr="A képen kültéri, sertés, juh, állás látható&#10;&#10;Automatikusan generált leírás">
            <a:extLst>
              <a:ext uri="{FF2B5EF4-FFF2-40B4-BE49-F238E27FC236}">
                <a16:creationId xmlns:a16="http://schemas.microsoft.com/office/drawing/2014/main" id="{89A2F6C9-89C3-47FC-A637-E38EC187F9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70" r="20224" b="1"/>
          <a:stretch/>
        </p:blipFill>
        <p:spPr>
          <a:xfrm>
            <a:off x="691432" y="465243"/>
            <a:ext cx="5821443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The Hungarian AS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F</a:t>
            </a: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 risk assessment system is established 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2.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85000" lnSpcReduction="10000"/>
          </a:bodyPr>
          <a:lstStyle/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During this work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several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aspects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were taken into consideration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,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the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most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important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ones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were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the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followings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: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en-US" altLang="hu-HU" sz="2800" dirty="0">
              <a:effectLst/>
              <a:cs typeface="Times New Roman" panose="02020603050405020304" pitchFamily="18" charset="0"/>
            </a:endParaRP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•	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estimated wild boar population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and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density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of wild boars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•	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The hunting 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(game) management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units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(its border and territory) 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•	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Number and distance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of reported ASF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wild boar cases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in </a:t>
            </a:r>
            <a:r>
              <a:rPr lang="en-US" altLang="hu-HU" sz="2800" dirty="0" err="1">
                <a:effectLst/>
                <a:cs typeface="Times New Roman" panose="02020603050405020304" pitchFamily="18" charset="0"/>
              </a:rPr>
              <a:t>neighbouring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countries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•	Possibility and speed of spread of the disease 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in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wild boars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•	Possibility of spread by other means (human factor, etc.) </a:t>
            </a: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•	Natural and artificial borders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(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barriers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)</a:t>
            </a:r>
            <a:endParaRPr lang="en-US" altLang="hu-HU" sz="2800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08604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AS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F</a:t>
            </a: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 risk analysis system, main conclusions 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1.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92500" lnSpcReduction="20000"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wild boar population </a:t>
            </a:r>
            <a:r>
              <a:rPr lang="en-US" altLang="hu-HU" sz="2800" b="1" dirty="0" err="1">
                <a:effectLst/>
                <a:cs typeface="Times New Roman" panose="02020603050405020304" pitchFamily="18" charset="0"/>
              </a:rPr>
              <a:t>pla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y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an important role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in 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risk analysis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of 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introduction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of the disease, since 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disease was officially present in wild boar in Transcarpathia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(Ukrainian region </a:t>
            </a:r>
            <a:r>
              <a:rPr lang="en-US" altLang="hu-HU" sz="2800" dirty="0" err="1">
                <a:effectLst/>
                <a:cs typeface="Times New Roman" panose="02020603050405020304" pitchFamily="18" charset="0"/>
              </a:rPr>
              <a:t>neighbouring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 Hungary).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2800" dirty="0">
                <a:effectLst/>
                <a:cs typeface="Times New Roman" panose="02020603050405020304" pitchFamily="18" charset="0"/>
              </a:rPr>
              <a:t>According to data from the European Food Safety Authority (EFSA)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the disease spreads further slowly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(1-2 km in a month),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but continuously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in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wild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boars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, even without human interaction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,</a:t>
            </a:r>
            <a:endParaRPr lang="en-US" altLang="hu-HU" sz="28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hu-HU" altLang="hu-HU" sz="2800" dirty="0">
                <a:effectLst/>
                <a:cs typeface="Times New Roman" panose="02020603050405020304" pitchFamily="18" charset="0"/>
              </a:rPr>
              <a:t>T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Action Group assumed that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in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those hunting 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management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units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where the </a:t>
            </a:r>
            <a:r>
              <a:rPr lang="en-US" altLang="hu-HU" sz="2800" b="1" u="sng" dirty="0">
                <a:effectLst/>
                <a:cs typeface="Times New Roman" panose="02020603050405020304" pitchFamily="18" charset="0"/>
              </a:rPr>
              <a:t>wild boar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population density is </a:t>
            </a:r>
            <a:r>
              <a:rPr lang="en-US" altLang="hu-HU" sz="2800" b="1" u="sng" dirty="0">
                <a:effectLst/>
                <a:cs typeface="Times New Roman" panose="02020603050405020304" pitchFamily="18" charset="0"/>
              </a:rPr>
              <a:t>higher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, the 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sharing of food resources </a:t>
            </a:r>
            <a:r>
              <a:rPr lang="hu-HU" altLang="hu-HU" sz="2800" b="1" dirty="0">
                <a:effectLst/>
                <a:cs typeface="Times New Roman" panose="02020603050405020304" pitchFamily="18" charset="0"/>
              </a:rPr>
              <a:t>is</a:t>
            </a:r>
            <a:r>
              <a:rPr lang="en-US" altLang="hu-HU" sz="2800" b="1" dirty="0">
                <a:effectLst/>
                <a:cs typeface="Times New Roman" panose="02020603050405020304" pitchFamily="18" charset="0"/>
              </a:rPr>
              <a:t> more necessary </a:t>
            </a:r>
            <a:r>
              <a:rPr lang="en-US" altLang="hu-HU" sz="2800" dirty="0">
                <a:effectLst/>
                <a:cs typeface="Times New Roman" panose="02020603050405020304" pitchFamily="18" charset="0"/>
              </a:rPr>
              <a:t>and </a:t>
            </a:r>
            <a:r>
              <a:rPr lang="hu-HU" altLang="hu-HU" sz="2800" dirty="0" err="1">
                <a:effectLst/>
                <a:cs typeface="Times New Roman" panose="02020603050405020304" pitchFamily="18" charset="0"/>
              </a:rPr>
              <a:t>the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2800" b="1" dirty="0" err="1">
                <a:effectLst/>
                <a:cs typeface="Times New Roman" panose="02020603050405020304" pitchFamily="18" charset="0"/>
              </a:rPr>
              <a:t>number</a:t>
            </a:r>
            <a:r>
              <a:rPr lang="hu-HU" altLang="hu-HU" sz="2800" dirty="0">
                <a:effectLst/>
                <a:cs typeface="Times New Roman" panose="02020603050405020304" pitchFamily="18" charset="0"/>
              </a:rPr>
              <a:t> of </a:t>
            </a:r>
            <a:r>
              <a:rPr lang="en-US" altLang="hu-HU" sz="2800" b="1" u="sng" dirty="0">
                <a:effectLst/>
                <a:cs typeface="Times New Roman" panose="02020603050405020304" pitchFamily="18" charset="0"/>
              </a:rPr>
              <a:t>animal-to-animal contacts </a:t>
            </a:r>
            <a:r>
              <a:rPr lang="hu-HU" altLang="hu-HU" sz="2800" b="1" u="sng" dirty="0">
                <a:effectLst/>
                <a:cs typeface="Times New Roman" panose="02020603050405020304" pitchFamily="18" charset="0"/>
              </a:rPr>
              <a:t>is </a:t>
            </a:r>
            <a:r>
              <a:rPr lang="hu-HU" altLang="hu-HU" sz="2800" b="1" u="sng" dirty="0" err="1">
                <a:effectLst/>
                <a:cs typeface="Times New Roman" panose="02020603050405020304" pitchFamily="18" charset="0"/>
              </a:rPr>
              <a:t>higher</a:t>
            </a:r>
            <a:r>
              <a:rPr lang="hu-HU" altLang="hu-HU" sz="2800" b="1" u="sng" dirty="0">
                <a:effectLst/>
                <a:cs typeface="Times New Roman" panose="02020603050405020304" pitchFamily="18" charset="0"/>
              </a:rPr>
              <a:t>.</a:t>
            </a:r>
            <a:endParaRPr lang="en-US" altLang="hu-HU" sz="2800" b="1" u="sng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en-US" altLang="hu-HU" sz="2800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48557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AS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F</a:t>
            </a: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 risk analysis system, main conclusions 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 2.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25000" lnSpcReduction="20000"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GB" altLang="hu-HU" sz="9600" dirty="0">
                <a:effectLst/>
                <a:cs typeface="Times New Roman" panose="02020603050405020304" pitchFamily="18" charset="0"/>
              </a:rPr>
              <a:t>The </a:t>
            </a:r>
            <a:r>
              <a:rPr lang="en-GB" altLang="hu-HU" sz="9600" b="1" dirty="0">
                <a:effectLst/>
                <a:cs typeface="Times New Roman" panose="02020603050405020304" pitchFamily="18" charset="0"/>
              </a:rPr>
              <a:t>risk</a:t>
            </a:r>
            <a:r>
              <a:rPr lang="en-GB" altLang="hu-HU" sz="9600" dirty="0">
                <a:effectLst/>
                <a:cs typeface="Times New Roman" panose="02020603050405020304" pitchFamily="18" charset="0"/>
              </a:rPr>
              <a:t> posed by ASF </a:t>
            </a:r>
            <a:r>
              <a:rPr lang="en-GB" altLang="hu-HU" sz="9600" b="1" dirty="0">
                <a:effectLst/>
                <a:cs typeface="Times New Roman" panose="02020603050405020304" pitchFamily="18" charset="0"/>
              </a:rPr>
              <a:t>also depends on the distance to the confirmed cases in wild boars</a:t>
            </a:r>
            <a:r>
              <a:rPr lang="hu-HU" altLang="hu-HU" sz="9600" b="1" dirty="0">
                <a:effectLst/>
                <a:cs typeface="Times New Roman" panose="02020603050405020304" pitchFamily="18" charset="0"/>
              </a:rPr>
              <a:t>.</a:t>
            </a:r>
            <a:endParaRPr lang="en-GB" altLang="hu-HU" sz="9600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9600" dirty="0">
                <a:effectLst/>
                <a:cs typeface="Times New Roman" panose="02020603050405020304" pitchFamily="18" charset="0"/>
              </a:rPr>
              <a:t>The most </a:t>
            </a:r>
            <a:r>
              <a:rPr lang="en-US" altLang="hu-HU" sz="9600" b="1" dirty="0">
                <a:effectLst/>
                <a:cs typeface="Times New Roman" panose="02020603050405020304" pitchFamily="18" charset="0"/>
              </a:rPr>
              <a:t>realistic picture of the level of risk </a:t>
            </a:r>
            <a:r>
              <a:rPr lang="en-US" altLang="hu-HU" sz="9600" dirty="0">
                <a:effectLst/>
                <a:cs typeface="Times New Roman" panose="02020603050405020304" pitchFamily="18" charset="0"/>
              </a:rPr>
              <a:t>of ASF in some areas of the country </a:t>
            </a:r>
            <a:r>
              <a:rPr lang="en-US" altLang="hu-HU" sz="9600" b="1" dirty="0">
                <a:effectLst/>
                <a:cs typeface="Times New Roman" panose="02020603050405020304" pitchFamily="18" charset="0"/>
              </a:rPr>
              <a:t>can be obtained by excluding major jumps that may occur due to random events </a:t>
            </a:r>
            <a:r>
              <a:rPr lang="en-US" altLang="hu-HU" sz="9600" dirty="0">
                <a:effectLst/>
                <a:cs typeface="Times New Roman" panose="02020603050405020304" pitchFamily="18" charset="0"/>
              </a:rPr>
              <a:t>(mainly human factors), which </a:t>
            </a:r>
            <a:r>
              <a:rPr lang="en-US" altLang="hu-HU" sz="9600" b="1" dirty="0">
                <a:effectLst/>
                <a:cs typeface="Times New Roman" panose="02020603050405020304" pitchFamily="18" charset="0"/>
              </a:rPr>
              <a:t>cannot be reliably predicted in advance</a:t>
            </a:r>
            <a:endParaRPr lang="hu-HU" altLang="hu-HU" sz="96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hu-HU" altLang="hu-HU" sz="9600" dirty="0">
                <a:effectLst/>
                <a:cs typeface="Times New Roman" panose="02020603050405020304" pitchFamily="18" charset="0"/>
              </a:rPr>
              <a:t>T</a:t>
            </a:r>
            <a:r>
              <a:rPr lang="en-US" altLang="hu-HU" sz="9600" dirty="0">
                <a:effectLst/>
                <a:cs typeface="Times New Roman" panose="02020603050405020304" pitchFamily="18" charset="0"/>
              </a:rPr>
              <a:t>o </a:t>
            </a:r>
            <a:r>
              <a:rPr lang="en-US" altLang="hu-HU" sz="9600" b="1" dirty="0">
                <a:effectLst/>
                <a:cs typeface="Times New Roman" panose="02020603050405020304" pitchFamily="18" charset="0"/>
              </a:rPr>
              <a:t>determine the distance from the </a:t>
            </a:r>
            <a:r>
              <a:rPr lang="hu-HU" altLang="hu-HU" sz="9600" b="1" dirty="0" err="1">
                <a:effectLst/>
                <a:cs typeface="Times New Roman" panose="02020603050405020304" pitchFamily="18" charset="0"/>
              </a:rPr>
              <a:t>wild</a:t>
            </a:r>
            <a:r>
              <a:rPr lang="hu-HU" altLang="hu-HU" sz="96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9600" b="1" dirty="0" err="1">
                <a:effectLst/>
                <a:cs typeface="Times New Roman" panose="02020603050405020304" pitchFamily="18" charset="0"/>
              </a:rPr>
              <a:t>boar</a:t>
            </a:r>
            <a:r>
              <a:rPr lang="hu-HU" altLang="hu-HU" sz="96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9600" b="1" dirty="0" err="1">
                <a:effectLst/>
                <a:cs typeface="Times New Roman" panose="02020603050405020304" pitchFamily="18" charset="0"/>
              </a:rPr>
              <a:t>cases</a:t>
            </a:r>
            <a:r>
              <a:rPr lang="hu-HU" altLang="hu-HU" sz="96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9600" b="1" dirty="0">
                <a:effectLst/>
                <a:cs typeface="Times New Roman" panose="02020603050405020304" pitchFamily="18" charset="0"/>
              </a:rPr>
              <a:t>to be considered in a risk analysis</a:t>
            </a:r>
            <a:r>
              <a:rPr lang="hu-HU" altLang="hu-HU" sz="9600" dirty="0">
                <a:effectLst/>
                <a:cs typeface="Times New Roman" panose="02020603050405020304" pitchFamily="18" charset="0"/>
              </a:rPr>
              <a:t>, </a:t>
            </a:r>
            <a:r>
              <a:rPr lang="en-US" altLang="hu-HU" sz="9600" dirty="0">
                <a:effectLst/>
                <a:cs typeface="Times New Roman" panose="02020603050405020304" pitchFamily="18" charset="0"/>
              </a:rPr>
              <a:t>the </a:t>
            </a:r>
            <a:r>
              <a:rPr lang="en-US" altLang="hu-HU" sz="9600" b="1" dirty="0">
                <a:effectLst/>
                <a:cs typeface="Times New Roman" panose="02020603050405020304" pitchFamily="18" charset="0"/>
              </a:rPr>
              <a:t>analysis of the cases in the Czech Republic </a:t>
            </a:r>
            <a:r>
              <a:rPr lang="hu-HU" altLang="hu-HU" sz="9600" b="1" dirty="0" err="1">
                <a:effectLst/>
                <a:cs typeface="Times New Roman" panose="02020603050405020304" pitchFamily="18" charset="0"/>
              </a:rPr>
              <a:t>confirmed</a:t>
            </a:r>
            <a:r>
              <a:rPr lang="hu-HU" altLang="hu-HU" sz="9600" b="1" dirty="0">
                <a:effectLst/>
                <a:cs typeface="Times New Roman" panose="02020603050405020304" pitchFamily="18" charset="0"/>
              </a:rPr>
              <a:t> in 2017 </a:t>
            </a:r>
            <a:r>
              <a:rPr lang="en-US" altLang="hu-HU" sz="9600" b="1" dirty="0">
                <a:effectLst/>
                <a:cs typeface="Times New Roman" panose="02020603050405020304" pitchFamily="18" charset="0"/>
              </a:rPr>
              <a:t>provided a good basis</a:t>
            </a:r>
            <a:r>
              <a:rPr lang="en-US" altLang="hu-HU" sz="9600" dirty="0">
                <a:effectLst/>
                <a:cs typeface="Times New Roman" panose="02020603050405020304" pitchFamily="18" charset="0"/>
              </a:rPr>
              <a:t>, as they were </a:t>
            </a:r>
            <a:r>
              <a:rPr lang="hu-HU" altLang="hu-HU" sz="9600" b="1" dirty="0" err="1">
                <a:effectLst/>
                <a:cs typeface="Times New Roman" panose="02020603050405020304" pitchFamily="18" charset="0"/>
              </a:rPr>
              <a:t>close</a:t>
            </a:r>
            <a:r>
              <a:rPr lang="hu-HU" altLang="hu-HU" sz="9600" b="1" dirty="0">
                <a:effectLst/>
                <a:cs typeface="Times New Roman" panose="02020603050405020304" pitchFamily="18" charset="0"/>
              </a:rPr>
              <a:t> in </a:t>
            </a:r>
            <a:r>
              <a:rPr lang="en-US" altLang="hu-HU" sz="9600" b="1" dirty="0">
                <a:effectLst/>
                <a:cs typeface="Times New Roman" panose="02020603050405020304" pitchFamily="18" charset="0"/>
              </a:rPr>
              <a:t>geographically and </a:t>
            </a:r>
            <a:r>
              <a:rPr lang="hu-HU" altLang="hu-HU" sz="9600" b="1" dirty="0">
                <a:effectLst/>
                <a:cs typeface="Times New Roman" panose="02020603050405020304" pitchFamily="18" charset="0"/>
              </a:rPr>
              <a:t>in </a:t>
            </a:r>
            <a:r>
              <a:rPr lang="hu-HU" altLang="hu-HU" sz="9600" b="1" dirty="0" err="1">
                <a:effectLst/>
                <a:cs typeface="Times New Roman" panose="02020603050405020304" pitchFamily="18" charset="0"/>
              </a:rPr>
              <a:t>time</a:t>
            </a:r>
            <a:r>
              <a:rPr lang="en-US" altLang="hu-HU" sz="9600" b="1" dirty="0">
                <a:effectLst/>
                <a:cs typeface="Times New Roman" panose="02020603050405020304" pitchFamily="18" charset="0"/>
              </a:rPr>
              <a:t> to each other </a:t>
            </a:r>
            <a:r>
              <a:rPr lang="en-US" altLang="hu-HU" sz="9600" dirty="0">
                <a:effectLst/>
                <a:cs typeface="Times New Roman" panose="02020603050405020304" pitchFamily="18" charset="0"/>
              </a:rPr>
              <a:t>and </a:t>
            </a:r>
            <a:r>
              <a:rPr lang="hu-HU" altLang="hu-HU" sz="9600" dirty="0" err="1">
                <a:effectLst/>
                <a:cs typeface="Times New Roman" panose="02020603050405020304" pitchFamily="18" charset="0"/>
              </a:rPr>
              <a:t>likely</a:t>
            </a:r>
            <a:r>
              <a:rPr lang="en-US" altLang="hu-HU" sz="9600" dirty="0">
                <a:effectLst/>
                <a:cs typeface="Times New Roman" panose="02020603050405020304" pitchFamily="18" charset="0"/>
              </a:rPr>
              <a:t> the wildlife characteristics did not differ significantly from the </a:t>
            </a:r>
            <a:r>
              <a:rPr lang="hu-HU" altLang="hu-HU" sz="9600" dirty="0" err="1">
                <a:effectLst/>
                <a:cs typeface="Times New Roman" panose="02020603050405020304" pitchFamily="18" charset="0"/>
              </a:rPr>
              <a:t>Hungarian</a:t>
            </a:r>
            <a:r>
              <a:rPr lang="en-US" altLang="hu-HU" sz="9600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9600" dirty="0" err="1">
                <a:effectLst/>
                <a:cs typeface="Times New Roman" panose="02020603050405020304" pitchFamily="18" charset="0"/>
              </a:rPr>
              <a:t>wild</a:t>
            </a:r>
            <a:r>
              <a:rPr lang="hu-HU" altLang="hu-HU" sz="9600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9600" dirty="0" err="1">
                <a:effectLst/>
                <a:cs typeface="Times New Roman" panose="02020603050405020304" pitchFamily="18" charset="0"/>
              </a:rPr>
              <a:t>boar</a:t>
            </a:r>
            <a:r>
              <a:rPr lang="hu-HU" altLang="hu-HU" sz="96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9600" dirty="0">
                <a:effectLst/>
                <a:cs typeface="Times New Roman" panose="02020603050405020304" pitchFamily="18" charset="0"/>
              </a:rPr>
              <a:t>population. 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44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44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568278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AS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F</a:t>
            </a: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 risk analysis system, main conclusions 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3.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4E2E3009-662A-438F-BC27-CF7824AC6EF5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 fontScale="25000" lnSpcReduction="20000"/>
          </a:bodyPr>
          <a:lstStyle/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44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12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8800" dirty="0">
                <a:effectLst/>
                <a:cs typeface="Times New Roman" panose="02020603050405020304" pitchFamily="18" charset="0"/>
              </a:rPr>
              <a:t>The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Czech </a:t>
            </a:r>
            <a:r>
              <a:rPr lang="hu-HU" altLang="hu-HU" sz="8800" b="1" dirty="0" err="1">
                <a:effectLst/>
                <a:cs typeface="Times New Roman" panose="02020603050405020304" pitchFamily="18" charset="0"/>
              </a:rPr>
              <a:t>cases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 was found 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at a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large distance from other </a:t>
            </a:r>
            <a:r>
              <a:rPr lang="hu-HU" altLang="hu-HU" sz="8800" b="1" dirty="0" err="1">
                <a:effectLst/>
                <a:cs typeface="Times New Roman" panose="02020603050405020304" pitchFamily="18" charset="0"/>
              </a:rPr>
              <a:t>cases</a:t>
            </a:r>
            <a:r>
              <a:rPr lang="hu-HU" altLang="hu-HU" sz="88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8800" b="1" dirty="0" err="1">
                <a:effectLst/>
                <a:cs typeface="Times New Roman" panose="02020603050405020304" pitchFamily="18" charset="0"/>
              </a:rPr>
              <a:t>or</a:t>
            </a:r>
            <a:r>
              <a:rPr lang="hu-HU" altLang="hu-HU" sz="8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outbreaks,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 and it can be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assumed that it originated from a single source. </a:t>
            </a:r>
            <a:endParaRPr lang="hu-HU" altLang="hu-HU" sz="88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12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8800" dirty="0">
                <a:effectLst/>
                <a:cs typeface="Times New Roman" panose="02020603050405020304" pitchFamily="18" charset="0"/>
              </a:rPr>
              <a:t>When </a:t>
            </a:r>
            <a:r>
              <a:rPr lang="en-US" altLang="hu-HU" sz="8800" b="1" dirty="0" err="1">
                <a:effectLst/>
                <a:cs typeface="Times New Roman" panose="02020603050405020304" pitchFamily="18" charset="0"/>
              </a:rPr>
              <a:t>analysing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 the distance between all </a:t>
            </a:r>
            <a:r>
              <a:rPr lang="hu-HU" altLang="hu-HU" sz="8800" b="1" dirty="0" err="1">
                <a:effectLst/>
                <a:cs typeface="Times New Roman" panose="02020603050405020304" pitchFamily="18" charset="0"/>
              </a:rPr>
              <a:t>cases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detected between 21.06.2017 and 26.09.2017 in the </a:t>
            </a:r>
            <a:r>
              <a:rPr lang="en-US" altLang="hu-HU" sz="8800" dirty="0" err="1">
                <a:effectLst/>
                <a:cs typeface="Times New Roman" panose="02020603050405020304" pitchFamily="18" charset="0"/>
              </a:rPr>
              <a:t>Zlínský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 region of the Czech Republic, the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maximum distance between two </a:t>
            </a:r>
            <a:r>
              <a:rPr lang="hu-HU" altLang="hu-HU" sz="8800" b="1" dirty="0" err="1">
                <a:effectLst/>
                <a:cs typeface="Times New Roman" panose="02020603050405020304" pitchFamily="18" charset="0"/>
              </a:rPr>
              <a:t>cases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 was 16 km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.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Rounding this upwards, we calculated and calculate a distance of 20 km by default.</a:t>
            </a:r>
            <a:r>
              <a:rPr lang="hu-HU" altLang="hu-HU" sz="8800" b="1" dirty="0">
                <a:effectLst/>
                <a:cs typeface="Times New Roman" panose="02020603050405020304" pitchFamily="18" charset="0"/>
              </a:rPr>
              <a:t> </a:t>
            </a:r>
          </a:p>
          <a:p>
            <a:pPr algn="just" eaLnBrk="1" hangingPunct="1">
              <a:lnSpc>
                <a:spcPct val="12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r>
              <a:rPr lang="en-US" altLang="hu-HU" sz="8800" dirty="0">
                <a:effectLst/>
                <a:cs typeface="Times New Roman" panose="02020603050405020304" pitchFamily="18" charset="0"/>
              </a:rPr>
              <a:t>The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most appropriate method for defining 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high and medium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risk areas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, and from April 2018 also for defining </a:t>
            </a:r>
            <a:r>
              <a:rPr lang="hu-HU" altLang="hu-HU" sz="8800" dirty="0" err="1">
                <a:effectLst/>
                <a:cs typeface="Times New Roman" panose="02020603050405020304" pitchFamily="18" charset="0"/>
              </a:rPr>
              <a:t>extremely</a:t>
            </a:r>
            <a:r>
              <a:rPr lang="hu-HU" altLang="hu-HU" sz="88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high risk (</a:t>
            </a:r>
            <a:r>
              <a:rPr lang="en-US" altLang="hu-HU" sz="8800" dirty="0" err="1">
                <a:effectLst/>
                <a:cs typeface="Times New Roman" panose="02020603050405020304" pitchFamily="18" charset="0"/>
              </a:rPr>
              <a:t>infe</a:t>
            </a:r>
            <a:r>
              <a:rPr lang="hu-HU" altLang="hu-HU" sz="8800" dirty="0">
                <a:effectLst/>
                <a:cs typeface="Times New Roman" panose="02020603050405020304" pitchFamily="18" charset="0"/>
              </a:rPr>
              <a:t>c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ted) areas,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is a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risk analysis based on data on the density of </a:t>
            </a:r>
            <a:r>
              <a:rPr lang="hu-HU" altLang="hu-HU" sz="8800" b="1" dirty="0" err="1">
                <a:effectLst/>
                <a:cs typeface="Times New Roman" panose="02020603050405020304" pitchFamily="18" charset="0"/>
              </a:rPr>
              <a:t>wild</a:t>
            </a:r>
            <a:r>
              <a:rPr lang="hu-HU" altLang="hu-HU" sz="88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8800" b="1" dirty="0" err="1">
                <a:effectLst/>
                <a:cs typeface="Times New Roman" panose="02020603050405020304" pitchFamily="18" charset="0"/>
              </a:rPr>
              <a:t>boars</a:t>
            </a:r>
            <a:r>
              <a:rPr lang="hu-HU" altLang="hu-HU" sz="8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per hunting unit 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and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distances from confirmed </a:t>
            </a:r>
            <a:r>
              <a:rPr lang="hu-HU" altLang="hu-HU" sz="8800" b="1" dirty="0" err="1">
                <a:effectLst/>
                <a:cs typeface="Times New Roman" panose="02020603050405020304" pitchFamily="18" charset="0"/>
              </a:rPr>
              <a:t>wild</a:t>
            </a:r>
            <a:r>
              <a:rPr lang="hu-HU" altLang="hu-HU" sz="8800" b="1" dirty="0">
                <a:effectLst/>
                <a:cs typeface="Times New Roman" panose="02020603050405020304" pitchFamily="18" charset="0"/>
              </a:rPr>
              <a:t> </a:t>
            </a:r>
            <a:r>
              <a:rPr lang="hu-HU" altLang="hu-HU" sz="8800" b="1" dirty="0" err="1">
                <a:effectLst/>
                <a:cs typeface="Times New Roman" panose="02020603050405020304" pitchFamily="18" charset="0"/>
              </a:rPr>
              <a:t>boar</a:t>
            </a:r>
            <a:r>
              <a:rPr lang="hu-HU" altLang="hu-HU" sz="8800" b="1" dirty="0">
                <a:effectLst/>
                <a:cs typeface="Times New Roman" panose="02020603050405020304" pitchFamily="18" charset="0"/>
              </a:rPr>
              <a:t> </a:t>
            </a:r>
            <a:r>
              <a:rPr lang="en-US" altLang="hu-HU" sz="8800" b="1" dirty="0">
                <a:effectLst/>
                <a:cs typeface="Times New Roman" panose="02020603050405020304" pitchFamily="18" charset="0"/>
              </a:rPr>
              <a:t>cases</a:t>
            </a:r>
            <a:r>
              <a:rPr lang="en-US" altLang="hu-HU" sz="8800" dirty="0">
                <a:effectLst/>
                <a:cs typeface="Times New Roman" panose="02020603050405020304" pitchFamily="18" charset="0"/>
              </a:rPr>
              <a:t>.</a:t>
            </a:r>
          </a:p>
          <a:p>
            <a:pPr algn="just" eaLnBrk="1" hangingPunct="1">
              <a:lnSpc>
                <a:spcPct val="12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76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12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en-US" altLang="hu-HU" sz="76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12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en-US" altLang="hu-HU" sz="7600" b="1" dirty="0">
              <a:effectLst/>
              <a:cs typeface="Times New Roman" panose="02020603050405020304" pitchFamily="18" charset="0"/>
            </a:endParaRPr>
          </a:p>
          <a:p>
            <a:pPr marL="0" indent="0" algn="just" eaLnBrk="1" hangingPunct="1">
              <a:lnSpc>
                <a:spcPct val="90000"/>
              </a:lnSpc>
              <a:buClr>
                <a:schemeClr val="tx1"/>
              </a:buClr>
              <a:buNone/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44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4400" b="1" dirty="0">
              <a:effectLst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tabLst>
                <a:tab pos="339725" algn="l"/>
                <a:tab pos="444500" algn="l"/>
                <a:tab pos="893763" algn="l"/>
                <a:tab pos="1343025" algn="l"/>
                <a:tab pos="1792288" algn="l"/>
                <a:tab pos="2241550" algn="l"/>
                <a:tab pos="2690813" algn="l"/>
                <a:tab pos="3140075" algn="l"/>
                <a:tab pos="3589338" algn="l"/>
                <a:tab pos="4038600" algn="l"/>
                <a:tab pos="4487863" algn="l"/>
                <a:tab pos="4937125" algn="l"/>
                <a:tab pos="5386388" algn="l"/>
                <a:tab pos="5835650" algn="l"/>
                <a:tab pos="6284913" algn="l"/>
                <a:tab pos="6734175" algn="l"/>
                <a:tab pos="7183438" algn="l"/>
                <a:tab pos="7632700" algn="l"/>
                <a:tab pos="8081963" algn="l"/>
                <a:tab pos="8531225" algn="l"/>
                <a:tab pos="8980488" algn="l"/>
              </a:tabLst>
              <a:defRPr/>
            </a:pPr>
            <a:endParaRPr lang="hu-HU" altLang="hu-HU" sz="2800" b="1" dirty="0">
              <a:effectLst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02055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59983358-44B0-4CDA-AB70-FEF6F1796E1B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normAutofit/>
          </a:bodyPr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AS</a:t>
            </a:r>
            <a:r>
              <a:rPr lang="hu-HU" altLang="hu-HU" sz="2800" b="1" dirty="0">
                <a:solidFill>
                  <a:schemeClr val="tx1"/>
                </a:solidFill>
                <a:latin typeface="+mn-lt"/>
              </a:rPr>
              <a:t>F</a:t>
            </a:r>
            <a:r>
              <a:rPr lang="en-US" altLang="hu-HU" sz="2800" b="1" dirty="0">
                <a:solidFill>
                  <a:schemeClr val="tx1"/>
                </a:solidFill>
                <a:latin typeface="+mn-lt"/>
              </a:rPr>
              <a:t> risk areas in February 2018</a:t>
            </a:r>
            <a:endParaRPr lang="en-GB" altLang="hu-HU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" name="Tartalom helye 1">
            <a:extLst>
              <a:ext uri="{FF2B5EF4-FFF2-40B4-BE49-F238E27FC236}">
                <a16:creationId xmlns:a16="http://schemas.microsoft.com/office/drawing/2014/main" id="{E380F1C1-DB41-0755-17CB-1250E18D3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4D1513FB-741A-EE93-1D07-C2F0054DD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2132856"/>
            <a:ext cx="8244916" cy="39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238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Égbolt">
  <a:themeElements>
    <a:clrScheme name="Égbolt 1">
      <a:dk1>
        <a:srgbClr val="4D4D4D"/>
      </a:dk1>
      <a:lt1>
        <a:srgbClr val="FFFFFF"/>
      </a:lt1>
      <a:dk2>
        <a:srgbClr val="0000A4"/>
      </a:dk2>
      <a:lt2>
        <a:srgbClr val="B7E7FF"/>
      </a:lt2>
      <a:accent1>
        <a:srgbClr val="0099CC"/>
      </a:accent1>
      <a:accent2>
        <a:srgbClr val="00CC99"/>
      </a:accent2>
      <a:accent3>
        <a:srgbClr val="AAAACF"/>
      </a:accent3>
      <a:accent4>
        <a:srgbClr val="DADADA"/>
      </a:accent4>
      <a:accent5>
        <a:srgbClr val="AACAE2"/>
      </a:accent5>
      <a:accent6>
        <a:srgbClr val="00B98A"/>
      </a:accent6>
      <a:hlink>
        <a:srgbClr val="FFCC00"/>
      </a:hlink>
      <a:folHlink>
        <a:srgbClr val="EE941C"/>
      </a:folHlink>
    </a:clrScheme>
    <a:fontScheme name="Égbol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hu-HU" sz="2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 New Roman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hu-HU" sz="2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 New Roman" panose="02020603050405020304" pitchFamily="18" charset="0"/>
          </a:defRPr>
        </a:defPPr>
      </a:lstStyle>
    </a:lnDef>
  </a:objectDefaults>
  <a:extraClrSchemeLst>
    <a:extraClrScheme>
      <a:clrScheme name="Égbolt 1">
        <a:dk1>
          <a:srgbClr val="4D4D4D"/>
        </a:dk1>
        <a:lt1>
          <a:srgbClr val="FFFFFF"/>
        </a:lt1>
        <a:dk2>
          <a:srgbClr val="0000A4"/>
        </a:dk2>
        <a:lt2>
          <a:srgbClr val="B7E7FF"/>
        </a:lt2>
        <a:accent1>
          <a:srgbClr val="0099CC"/>
        </a:accent1>
        <a:accent2>
          <a:srgbClr val="00CC99"/>
        </a:accent2>
        <a:accent3>
          <a:srgbClr val="AAAACF"/>
        </a:accent3>
        <a:accent4>
          <a:srgbClr val="DADADA"/>
        </a:accent4>
        <a:accent5>
          <a:srgbClr val="AACAE2"/>
        </a:accent5>
        <a:accent6>
          <a:srgbClr val="00B98A"/>
        </a:accent6>
        <a:hlink>
          <a:srgbClr val="FFCC00"/>
        </a:hlink>
        <a:folHlink>
          <a:srgbClr val="EE941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Égbolt 2">
        <a:dk1>
          <a:srgbClr val="000066"/>
        </a:dk1>
        <a:lt1>
          <a:srgbClr val="FFFFFF"/>
        </a:lt1>
        <a:dk2>
          <a:srgbClr val="00A2DC"/>
        </a:dk2>
        <a:lt2>
          <a:srgbClr val="FFFFFF"/>
        </a:lt2>
        <a:accent1>
          <a:srgbClr val="0079A4"/>
        </a:accent1>
        <a:accent2>
          <a:srgbClr val="33CCCC"/>
        </a:accent2>
        <a:accent3>
          <a:srgbClr val="AACEEB"/>
        </a:accent3>
        <a:accent4>
          <a:srgbClr val="DADADA"/>
        </a:accent4>
        <a:accent5>
          <a:srgbClr val="AABECF"/>
        </a:accent5>
        <a:accent6>
          <a:srgbClr val="2DB9B9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Égbolt 3">
        <a:dk1>
          <a:srgbClr val="010199"/>
        </a:dk1>
        <a:lt1>
          <a:srgbClr val="FFFFFF"/>
        </a:lt1>
        <a:dk2>
          <a:srgbClr val="000092"/>
        </a:dk2>
        <a:lt2>
          <a:srgbClr val="CCFFFF"/>
        </a:lt2>
        <a:accent1>
          <a:srgbClr val="66CCFF"/>
        </a:accent1>
        <a:accent2>
          <a:srgbClr val="2EBDBA"/>
        </a:accent2>
        <a:accent3>
          <a:srgbClr val="AAAAC7"/>
        </a:accent3>
        <a:accent4>
          <a:srgbClr val="DADADA"/>
        </a:accent4>
        <a:accent5>
          <a:srgbClr val="B8E2FF"/>
        </a:accent5>
        <a:accent6>
          <a:srgbClr val="29ABA8"/>
        </a:accent6>
        <a:hlink>
          <a:srgbClr val="66FFFF"/>
        </a:hlink>
        <a:folHlink>
          <a:srgbClr val="CC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Égbolt 4">
        <a:dk1>
          <a:srgbClr val="000000"/>
        </a:dk1>
        <a:lt1>
          <a:srgbClr val="FFFFFF"/>
        </a:lt1>
        <a:dk2>
          <a:srgbClr val="006A67"/>
        </a:dk2>
        <a:lt2>
          <a:srgbClr val="FFFFCC"/>
        </a:lt2>
        <a:accent1>
          <a:srgbClr val="33CCCC"/>
        </a:accent1>
        <a:accent2>
          <a:srgbClr val="6D6FC7"/>
        </a:accent2>
        <a:accent3>
          <a:srgbClr val="AAB9B8"/>
        </a:accent3>
        <a:accent4>
          <a:srgbClr val="DADADA"/>
        </a:accent4>
        <a:accent5>
          <a:srgbClr val="ADE2E2"/>
        </a:accent5>
        <a:accent6>
          <a:srgbClr val="6264B4"/>
        </a:accent6>
        <a:hlink>
          <a:srgbClr val="00FFFF"/>
        </a:hlink>
        <a:folHlink>
          <a:srgbClr val="00CC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Égbolt 5">
        <a:dk1>
          <a:srgbClr val="4D4D4D"/>
        </a:dk1>
        <a:lt1>
          <a:srgbClr val="FFFFFF"/>
        </a:lt1>
        <a:dk2>
          <a:srgbClr val="650BB7"/>
        </a:dk2>
        <a:lt2>
          <a:srgbClr val="FFFFFF"/>
        </a:lt2>
        <a:accent1>
          <a:srgbClr val="FF66FF"/>
        </a:accent1>
        <a:accent2>
          <a:srgbClr val="666699"/>
        </a:accent2>
        <a:accent3>
          <a:srgbClr val="B8AAD8"/>
        </a:accent3>
        <a:accent4>
          <a:srgbClr val="DADADA"/>
        </a:accent4>
        <a:accent5>
          <a:srgbClr val="FFB8FF"/>
        </a:accent5>
        <a:accent6>
          <a:srgbClr val="5C5C8A"/>
        </a:accent6>
        <a:hlink>
          <a:srgbClr val="E9E9FF"/>
        </a:hlink>
        <a:folHlink>
          <a:srgbClr val="CCEC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Égbolt 6">
        <a:dk1>
          <a:srgbClr val="FFFFFF"/>
        </a:dk1>
        <a:lt1>
          <a:srgbClr val="FFFFFF"/>
        </a:lt1>
        <a:dk2>
          <a:srgbClr val="005000"/>
        </a:dk2>
        <a:lt2>
          <a:srgbClr val="DCEAAE"/>
        </a:lt2>
        <a:accent1>
          <a:srgbClr val="99CC00"/>
        </a:accent1>
        <a:accent2>
          <a:srgbClr val="6F801A"/>
        </a:accent2>
        <a:accent3>
          <a:srgbClr val="AAB3AA"/>
        </a:accent3>
        <a:accent4>
          <a:srgbClr val="DADADA"/>
        </a:accent4>
        <a:accent5>
          <a:srgbClr val="CAE2AA"/>
        </a:accent5>
        <a:accent6>
          <a:srgbClr val="647316"/>
        </a:accent6>
        <a:hlink>
          <a:srgbClr val="FFFFCC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Égbolt 7">
        <a:dk1>
          <a:srgbClr val="4F4F77"/>
        </a:dk1>
        <a:lt1>
          <a:srgbClr val="FFFFFF"/>
        </a:lt1>
        <a:dk2>
          <a:srgbClr val="7979A5"/>
        </a:dk2>
        <a:lt2>
          <a:srgbClr val="F3F3FF"/>
        </a:lt2>
        <a:accent1>
          <a:srgbClr val="5D5D8B"/>
        </a:accent1>
        <a:accent2>
          <a:srgbClr val="66CCFF"/>
        </a:accent2>
        <a:accent3>
          <a:srgbClr val="BEBECF"/>
        </a:accent3>
        <a:accent4>
          <a:srgbClr val="DADADA"/>
        </a:accent4>
        <a:accent5>
          <a:srgbClr val="B6B6C4"/>
        </a:accent5>
        <a:accent6>
          <a:srgbClr val="5CB9E7"/>
        </a:accent6>
        <a:hlink>
          <a:srgbClr val="CCECFF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Égbolt 8">
        <a:dk1>
          <a:srgbClr val="000000"/>
        </a:dk1>
        <a:lt1>
          <a:srgbClr val="B9B9B9"/>
        </a:lt1>
        <a:dk2>
          <a:srgbClr val="8A8472"/>
        </a:dk2>
        <a:lt2>
          <a:srgbClr val="4D4D4D"/>
        </a:lt2>
        <a:accent1>
          <a:srgbClr val="EDEEE2"/>
        </a:accent1>
        <a:accent2>
          <a:srgbClr val="7FAA7E"/>
        </a:accent2>
        <a:accent3>
          <a:srgbClr val="D9D9D9"/>
        </a:accent3>
        <a:accent4>
          <a:srgbClr val="000000"/>
        </a:accent4>
        <a:accent5>
          <a:srgbClr val="F4F5EE"/>
        </a:accent5>
        <a:accent6>
          <a:srgbClr val="729A72"/>
        </a:accent6>
        <a:hlink>
          <a:srgbClr val="008000"/>
        </a:hlink>
        <a:folHlink>
          <a:srgbClr val="9894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Égbolt 9">
        <a:dk1>
          <a:srgbClr val="000000"/>
        </a:dk1>
        <a:lt1>
          <a:srgbClr val="FEA24E"/>
        </a:lt1>
        <a:dk2>
          <a:srgbClr val="CC6600"/>
        </a:dk2>
        <a:lt2>
          <a:srgbClr val="808080"/>
        </a:lt2>
        <a:accent1>
          <a:srgbClr val="FBEECD"/>
        </a:accent1>
        <a:accent2>
          <a:srgbClr val="ECD044"/>
        </a:accent2>
        <a:accent3>
          <a:srgbClr val="FECEB2"/>
        </a:accent3>
        <a:accent4>
          <a:srgbClr val="000000"/>
        </a:accent4>
        <a:accent5>
          <a:srgbClr val="FDF5E3"/>
        </a:accent5>
        <a:accent6>
          <a:srgbClr val="D6BC3D"/>
        </a:accent6>
        <a:hlink>
          <a:srgbClr val="E42B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Égbolt">
  <a:themeElements>
    <a:clrScheme name="1_Égbolt 1">
      <a:dk1>
        <a:srgbClr val="4D4D4D"/>
      </a:dk1>
      <a:lt1>
        <a:srgbClr val="FFFFFF"/>
      </a:lt1>
      <a:dk2>
        <a:srgbClr val="0000A4"/>
      </a:dk2>
      <a:lt2>
        <a:srgbClr val="B7E7FF"/>
      </a:lt2>
      <a:accent1>
        <a:srgbClr val="0099CC"/>
      </a:accent1>
      <a:accent2>
        <a:srgbClr val="00CC99"/>
      </a:accent2>
      <a:accent3>
        <a:srgbClr val="AAAACF"/>
      </a:accent3>
      <a:accent4>
        <a:srgbClr val="DADADA"/>
      </a:accent4>
      <a:accent5>
        <a:srgbClr val="AACAE2"/>
      </a:accent5>
      <a:accent6>
        <a:srgbClr val="00B98A"/>
      </a:accent6>
      <a:hlink>
        <a:srgbClr val="FFCC00"/>
      </a:hlink>
      <a:folHlink>
        <a:srgbClr val="EE941C"/>
      </a:folHlink>
    </a:clrScheme>
    <a:fontScheme name="1_Égbol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hu-HU" sz="2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 New Roman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hu-HU" sz="2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 New Roman" panose="02020603050405020304" pitchFamily="18" charset="0"/>
          </a:defRPr>
        </a:defPPr>
      </a:lstStyle>
    </a:lnDef>
  </a:objectDefaults>
  <a:extraClrSchemeLst>
    <a:extraClrScheme>
      <a:clrScheme name="1_Égbolt 1">
        <a:dk1>
          <a:srgbClr val="4D4D4D"/>
        </a:dk1>
        <a:lt1>
          <a:srgbClr val="FFFFFF"/>
        </a:lt1>
        <a:dk2>
          <a:srgbClr val="0000A4"/>
        </a:dk2>
        <a:lt2>
          <a:srgbClr val="B7E7FF"/>
        </a:lt2>
        <a:accent1>
          <a:srgbClr val="0099CC"/>
        </a:accent1>
        <a:accent2>
          <a:srgbClr val="00CC99"/>
        </a:accent2>
        <a:accent3>
          <a:srgbClr val="AAAACF"/>
        </a:accent3>
        <a:accent4>
          <a:srgbClr val="DADADA"/>
        </a:accent4>
        <a:accent5>
          <a:srgbClr val="AACAE2"/>
        </a:accent5>
        <a:accent6>
          <a:srgbClr val="00B98A"/>
        </a:accent6>
        <a:hlink>
          <a:srgbClr val="FFCC00"/>
        </a:hlink>
        <a:folHlink>
          <a:srgbClr val="EE941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Égbolt 2">
        <a:dk1>
          <a:srgbClr val="000066"/>
        </a:dk1>
        <a:lt1>
          <a:srgbClr val="FFFFFF"/>
        </a:lt1>
        <a:dk2>
          <a:srgbClr val="00A2DC"/>
        </a:dk2>
        <a:lt2>
          <a:srgbClr val="FFFFFF"/>
        </a:lt2>
        <a:accent1>
          <a:srgbClr val="0079A4"/>
        </a:accent1>
        <a:accent2>
          <a:srgbClr val="33CCCC"/>
        </a:accent2>
        <a:accent3>
          <a:srgbClr val="AACEEB"/>
        </a:accent3>
        <a:accent4>
          <a:srgbClr val="DADADA"/>
        </a:accent4>
        <a:accent5>
          <a:srgbClr val="AABECF"/>
        </a:accent5>
        <a:accent6>
          <a:srgbClr val="2DB9B9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Égbolt 3">
        <a:dk1>
          <a:srgbClr val="010199"/>
        </a:dk1>
        <a:lt1>
          <a:srgbClr val="FFFFFF"/>
        </a:lt1>
        <a:dk2>
          <a:srgbClr val="000092"/>
        </a:dk2>
        <a:lt2>
          <a:srgbClr val="CCFFFF"/>
        </a:lt2>
        <a:accent1>
          <a:srgbClr val="66CCFF"/>
        </a:accent1>
        <a:accent2>
          <a:srgbClr val="2EBDBA"/>
        </a:accent2>
        <a:accent3>
          <a:srgbClr val="AAAAC7"/>
        </a:accent3>
        <a:accent4>
          <a:srgbClr val="DADADA"/>
        </a:accent4>
        <a:accent5>
          <a:srgbClr val="B8E2FF"/>
        </a:accent5>
        <a:accent6>
          <a:srgbClr val="29ABA8"/>
        </a:accent6>
        <a:hlink>
          <a:srgbClr val="66FFFF"/>
        </a:hlink>
        <a:folHlink>
          <a:srgbClr val="CC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Égbolt 4">
        <a:dk1>
          <a:srgbClr val="000000"/>
        </a:dk1>
        <a:lt1>
          <a:srgbClr val="FFFFFF"/>
        </a:lt1>
        <a:dk2>
          <a:srgbClr val="006A67"/>
        </a:dk2>
        <a:lt2>
          <a:srgbClr val="FFFFCC"/>
        </a:lt2>
        <a:accent1>
          <a:srgbClr val="33CCCC"/>
        </a:accent1>
        <a:accent2>
          <a:srgbClr val="6D6FC7"/>
        </a:accent2>
        <a:accent3>
          <a:srgbClr val="AAB9B8"/>
        </a:accent3>
        <a:accent4>
          <a:srgbClr val="DADADA"/>
        </a:accent4>
        <a:accent5>
          <a:srgbClr val="ADE2E2"/>
        </a:accent5>
        <a:accent6>
          <a:srgbClr val="6264B4"/>
        </a:accent6>
        <a:hlink>
          <a:srgbClr val="00FFFF"/>
        </a:hlink>
        <a:folHlink>
          <a:srgbClr val="00CC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Égbolt 5">
        <a:dk1>
          <a:srgbClr val="4D4D4D"/>
        </a:dk1>
        <a:lt1>
          <a:srgbClr val="FFFFFF"/>
        </a:lt1>
        <a:dk2>
          <a:srgbClr val="650BB7"/>
        </a:dk2>
        <a:lt2>
          <a:srgbClr val="FFFFFF"/>
        </a:lt2>
        <a:accent1>
          <a:srgbClr val="FF66FF"/>
        </a:accent1>
        <a:accent2>
          <a:srgbClr val="666699"/>
        </a:accent2>
        <a:accent3>
          <a:srgbClr val="B8AAD8"/>
        </a:accent3>
        <a:accent4>
          <a:srgbClr val="DADADA"/>
        </a:accent4>
        <a:accent5>
          <a:srgbClr val="FFB8FF"/>
        </a:accent5>
        <a:accent6>
          <a:srgbClr val="5C5C8A"/>
        </a:accent6>
        <a:hlink>
          <a:srgbClr val="E9E9FF"/>
        </a:hlink>
        <a:folHlink>
          <a:srgbClr val="CCEC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Égbolt 6">
        <a:dk1>
          <a:srgbClr val="FFFFFF"/>
        </a:dk1>
        <a:lt1>
          <a:srgbClr val="FFFFFF"/>
        </a:lt1>
        <a:dk2>
          <a:srgbClr val="005000"/>
        </a:dk2>
        <a:lt2>
          <a:srgbClr val="DCEAAE"/>
        </a:lt2>
        <a:accent1>
          <a:srgbClr val="99CC00"/>
        </a:accent1>
        <a:accent2>
          <a:srgbClr val="6F801A"/>
        </a:accent2>
        <a:accent3>
          <a:srgbClr val="AAB3AA"/>
        </a:accent3>
        <a:accent4>
          <a:srgbClr val="DADADA"/>
        </a:accent4>
        <a:accent5>
          <a:srgbClr val="CAE2AA"/>
        </a:accent5>
        <a:accent6>
          <a:srgbClr val="647316"/>
        </a:accent6>
        <a:hlink>
          <a:srgbClr val="FFFFCC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Égbolt 7">
        <a:dk1>
          <a:srgbClr val="4F4F77"/>
        </a:dk1>
        <a:lt1>
          <a:srgbClr val="FFFFFF"/>
        </a:lt1>
        <a:dk2>
          <a:srgbClr val="7979A5"/>
        </a:dk2>
        <a:lt2>
          <a:srgbClr val="F3F3FF"/>
        </a:lt2>
        <a:accent1>
          <a:srgbClr val="5D5D8B"/>
        </a:accent1>
        <a:accent2>
          <a:srgbClr val="66CCFF"/>
        </a:accent2>
        <a:accent3>
          <a:srgbClr val="BEBECF"/>
        </a:accent3>
        <a:accent4>
          <a:srgbClr val="DADADA"/>
        </a:accent4>
        <a:accent5>
          <a:srgbClr val="B6B6C4"/>
        </a:accent5>
        <a:accent6>
          <a:srgbClr val="5CB9E7"/>
        </a:accent6>
        <a:hlink>
          <a:srgbClr val="CCECFF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Égbolt 8">
        <a:dk1>
          <a:srgbClr val="000000"/>
        </a:dk1>
        <a:lt1>
          <a:srgbClr val="B9B9B9"/>
        </a:lt1>
        <a:dk2>
          <a:srgbClr val="8A8472"/>
        </a:dk2>
        <a:lt2>
          <a:srgbClr val="4D4D4D"/>
        </a:lt2>
        <a:accent1>
          <a:srgbClr val="EDEEE2"/>
        </a:accent1>
        <a:accent2>
          <a:srgbClr val="7FAA7E"/>
        </a:accent2>
        <a:accent3>
          <a:srgbClr val="D9D9D9"/>
        </a:accent3>
        <a:accent4>
          <a:srgbClr val="000000"/>
        </a:accent4>
        <a:accent5>
          <a:srgbClr val="F4F5EE"/>
        </a:accent5>
        <a:accent6>
          <a:srgbClr val="729A72"/>
        </a:accent6>
        <a:hlink>
          <a:srgbClr val="008000"/>
        </a:hlink>
        <a:folHlink>
          <a:srgbClr val="9894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Égbolt 9">
        <a:dk1>
          <a:srgbClr val="000000"/>
        </a:dk1>
        <a:lt1>
          <a:srgbClr val="FEA24E"/>
        </a:lt1>
        <a:dk2>
          <a:srgbClr val="CC6600"/>
        </a:dk2>
        <a:lt2>
          <a:srgbClr val="808080"/>
        </a:lt2>
        <a:accent1>
          <a:srgbClr val="FBEECD"/>
        </a:accent1>
        <a:accent2>
          <a:srgbClr val="ECD044"/>
        </a:accent2>
        <a:accent3>
          <a:srgbClr val="FECEB2"/>
        </a:accent3>
        <a:accent4>
          <a:srgbClr val="000000"/>
        </a:accent4>
        <a:accent5>
          <a:srgbClr val="FDF5E3"/>
        </a:accent5>
        <a:accent6>
          <a:srgbClr val="D6BC3D"/>
        </a:accent6>
        <a:hlink>
          <a:srgbClr val="E42B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9010</TotalTime>
  <Words>3474</Words>
  <Application>Microsoft Office PowerPoint</Application>
  <PresentationFormat>Diavetítés a képernyőre (4:3 oldalarány)</PresentationFormat>
  <Paragraphs>687</Paragraphs>
  <Slides>46</Slides>
  <Notes>46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2</vt:i4>
      </vt:variant>
      <vt:variant>
        <vt:lpstr>Diacímek</vt:lpstr>
      </vt:variant>
      <vt:variant>
        <vt:i4>46</vt:i4>
      </vt:variant>
    </vt:vector>
  </HeadingPairs>
  <TitlesOfParts>
    <vt:vector size="53" baseType="lpstr">
      <vt:lpstr>Arial</vt:lpstr>
      <vt:lpstr>Calibri</vt:lpstr>
      <vt:lpstr>Rockwell</vt:lpstr>
      <vt:lpstr>Times New Roman</vt:lpstr>
      <vt:lpstr>Wingdings</vt:lpstr>
      <vt:lpstr>Égbolt</vt:lpstr>
      <vt:lpstr>1_Égbolt</vt:lpstr>
      <vt:lpstr> Latest knowledge on the epidemiology of African swine fever in Hungary</vt:lpstr>
      <vt:lpstr>Restricted areas in the EU due to ASF</vt:lpstr>
      <vt:lpstr>The start of professional work based on risk analysis </vt:lpstr>
      <vt:lpstr>The Hungarian ASF risk assessment system is established 1.</vt:lpstr>
      <vt:lpstr>The Hungarian ASF risk assessment system is established 2.</vt:lpstr>
      <vt:lpstr>ASF risk analysis system, main conclusions 1.</vt:lpstr>
      <vt:lpstr>ASF risk analysis system, main conclusions  2.</vt:lpstr>
      <vt:lpstr>ASF risk analysis system, main conclusions 3.</vt:lpstr>
      <vt:lpstr>ASF risk areas in February 2018</vt:lpstr>
      <vt:lpstr>The first ASF case in Hungary – 21.04.2018.</vt:lpstr>
      <vt:lpstr>Official ASF risk areas after the infection of Szabolcs-Szatmár-Bereg County (May 16, 2018)</vt:lpstr>
      <vt:lpstr>ASF risk analysis – practical implementation 1.</vt:lpstr>
      <vt:lpstr>ASF risk analysis – practical implementation 2.</vt:lpstr>
      <vt:lpstr>ASF risk analysis – practical implementation 3.</vt:lpstr>
      <vt:lpstr>Adding a new second step to the ASF risk analysis 1.</vt:lpstr>
      <vt:lpstr>Map - Cases with a big jump</vt:lpstr>
      <vt:lpstr>Adding a new second step to the ASF risk analysis 2.</vt:lpstr>
      <vt:lpstr>The effectiveness of ASF risk analysis so far</vt:lpstr>
      <vt:lpstr>Proposal of the National Expert Group on 15 September 2022 and changes to the official risk areas from 27 June 2023</vt:lpstr>
      <vt:lpstr>Proposal of the National Expert Group on 15 September 2022 - national overview map</vt:lpstr>
      <vt:lpstr>Proposal of the National Expert Group on 15 September 2022 – closer map </vt:lpstr>
      <vt:lpstr>New proposals from the National Expert Group between June 2023 and March 2024, to further reduce official risk areas</vt:lpstr>
      <vt:lpstr>New proposals from the National Expert Group 2023-2024. – national overview map</vt:lpstr>
      <vt:lpstr>New proposals from the National Expert Group 2023-2024. – close map</vt:lpstr>
      <vt:lpstr>Surveillance system in general</vt:lpstr>
      <vt:lpstr>Surveillance system for ASF </vt:lpstr>
      <vt:lpstr>ASF surveillance system for wild boars</vt:lpstr>
      <vt:lpstr>Counties infected with ASF in Hungary, the first and last cases (in wild boar)</vt:lpstr>
      <vt:lpstr>National official risk areas with Hungarian and foreign wild boar cases until 2024.09.05</vt:lpstr>
      <vt:lpstr>Official risk categories (status) with cases within one year highlighted for last month (as of 05.09.2024)</vt:lpstr>
      <vt:lpstr>Table of all wild boar ASF cases till 05.09.2024</vt:lpstr>
      <vt:lpstr>All ASF cases in wild boars by county till 05.09.2024.</vt:lpstr>
      <vt:lpstr>ASF cases in Hungary by hunting year, until 05.09.2024</vt:lpstr>
      <vt:lpstr>ASF cases in wild boars in Hungary by hunting years</vt:lpstr>
      <vt:lpstr>The 2022/2023. hunting year ASF cases by counties </vt:lpstr>
      <vt:lpstr>The 2023/2024. hunting year ASF cases by counties</vt:lpstr>
      <vt:lpstr>A 2024/2025. hunting year ASF cases by counties (till 05.09.2024.)</vt:lpstr>
      <vt:lpstr>Quarterly distribution of ASF cases in hunting years in Hungary</vt:lpstr>
      <vt:lpstr>Graph of ASF cases in Hungary by quarters of the hunting years</vt:lpstr>
      <vt:lpstr>Lessons learned from Hungarian ASF cases on the surveillance system 1.</vt:lpstr>
      <vt:lpstr>Lessons learned from Hungarian ASF cases on the surveillance system 2.</vt:lpstr>
      <vt:lpstr>What is behind the improvement in the epidemiological situation?</vt:lpstr>
      <vt:lpstr>The current Hungarian epidemiological situation in parts of the country where there have been cases within one year Komárom-Esztergom, Pest and Fejér counties </vt:lpstr>
      <vt:lpstr>The current Hungarian epidemiological situation in parts of the country where there have been cases within one year - Nógrád county </vt:lpstr>
      <vt:lpstr>The current Hungarian epidemiological situation in parts of the country where there have been cases within one year  Hajdú-Bihar and Szabolcs-Szatmár-Bereg counties 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vadászatra jogosultak szerepe az afrikai sertéspestis (ASP) elleni küzdelemben</dc:title>
  <dc:creator>Zsolt Dr Földi</dc:creator>
  <cp:lastModifiedBy>Zsolt Dr Földi</cp:lastModifiedBy>
  <cp:revision>608</cp:revision>
  <dcterms:created xsi:type="dcterms:W3CDTF">2020-09-29T10:30:52Z</dcterms:created>
  <dcterms:modified xsi:type="dcterms:W3CDTF">2024-09-17T13:52:43Z</dcterms:modified>
</cp:coreProperties>
</file>

<file path=docProps/thumbnail.jpeg>
</file>